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315" r:id="rId4"/>
    <p:sldId id="316" r:id="rId5"/>
    <p:sldId id="328" r:id="rId6"/>
    <p:sldId id="320" r:id="rId7"/>
    <p:sldId id="329" r:id="rId8"/>
    <p:sldId id="331" r:id="rId9"/>
    <p:sldId id="330" r:id="rId10"/>
    <p:sldId id="332" r:id="rId11"/>
    <p:sldId id="333" r:id="rId12"/>
    <p:sldId id="334" r:id="rId13"/>
    <p:sldId id="335" r:id="rId14"/>
    <p:sldId id="337" r:id="rId15"/>
    <p:sldId id="336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68" r:id="rId24"/>
    <p:sldId id="373" r:id="rId25"/>
    <p:sldId id="374" r:id="rId26"/>
    <p:sldId id="375" r:id="rId27"/>
    <p:sldId id="377" r:id="rId28"/>
    <p:sldId id="369" r:id="rId29"/>
    <p:sldId id="382" r:id="rId30"/>
    <p:sldId id="383" r:id="rId31"/>
    <p:sldId id="384" r:id="rId32"/>
    <p:sldId id="385" r:id="rId33"/>
    <p:sldId id="386" r:id="rId34"/>
    <p:sldId id="387" r:id="rId35"/>
    <p:sldId id="370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7" r:id="rId44"/>
    <p:sldId id="399" r:id="rId45"/>
    <p:sldId id="400" r:id="rId46"/>
    <p:sldId id="401" r:id="rId47"/>
    <p:sldId id="396" r:id="rId48"/>
    <p:sldId id="403" r:id="rId49"/>
    <p:sldId id="402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8BAAFCA-EF64-5F40-BD73-F43C4A27605C}">
          <p14:sldIdLst>
            <p14:sldId id="256"/>
            <p14:sldId id="257"/>
            <p14:sldId id="315"/>
            <p14:sldId id="316"/>
          </p14:sldIdLst>
        </p14:section>
        <p14:section name="Introduce" id="{72A9ADAB-E5B7-014E-A5C3-C2A3CC404DF0}">
          <p14:sldIdLst>
            <p14:sldId id="328"/>
            <p14:sldId id="320"/>
            <p14:sldId id="329"/>
            <p14:sldId id="331"/>
            <p14:sldId id="330"/>
            <p14:sldId id="332"/>
            <p14:sldId id="333"/>
            <p14:sldId id="334"/>
            <p14:sldId id="335"/>
            <p14:sldId id="337"/>
            <p14:sldId id="336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Background and Relevant related work" id="{E912C1E2-C299-6A4E-8F4D-3487A4AAE7AF}">
          <p14:sldIdLst>
            <p14:sldId id="368"/>
            <p14:sldId id="373"/>
            <p14:sldId id="374"/>
            <p14:sldId id="375"/>
            <p14:sldId id="377"/>
          </p14:sldIdLst>
        </p14:section>
        <p14:section name="Models and Assumptions" id="{57671571-3125-B443-9FFB-FB389509062E}">
          <p14:sldIdLst>
            <p14:sldId id="369"/>
            <p14:sldId id="382"/>
            <p14:sldId id="383"/>
            <p14:sldId id="384"/>
            <p14:sldId id="385"/>
            <p14:sldId id="386"/>
            <p14:sldId id="387"/>
          </p14:sldIdLst>
        </p14:section>
        <p14:section name="Entropy extraction and Fingerprinting" id="{44C3CF8B-5D40-C943-96FF-54C9462D72D7}">
          <p14:sldIdLst>
            <p14:sldId id="370"/>
            <p14:sldId id="388"/>
            <p14:sldId id="389"/>
            <p14:sldId id="390"/>
            <p14:sldId id="391"/>
            <p14:sldId id="392"/>
            <p14:sldId id="393"/>
            <p14:sldId id="394"/>
            <p14:sldId id="397"/>
            <p14:sldId id="399"/>
            <p14:sldId id="400"/>
            <p14:sldId id="401"/>
            <p14:sldId id="396"/>
          </p14:sldIdLst>
        </p14:section>
        <p14:section name="Protocol Design" id="{C20D9C62-D442-1345-B3F4-F44C2AF8CE37}">
          <p14:sldIdLst/>
        </p14:section>
        <p14:section name="others" id="{2088BB04-5E95-C04C-BC36-87E80A34052D}">
          <p14:sldIdLst>
            <p14:sldId id="403"/>
            <p14:sldId id="4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034020030" initials="B" lastIdx="1" clrIdx="0">
    <p:extLst>
      <p:ext uri="{19B8F6BF-5375-455C-9EA6-DF929625EA0E}">
        <p15:presenceInfo xmlns:p15="http://schemas.microsoft.com/office/powerpoint/2012/main" userId="S::b034020030@o365.student.nsysu.edu.tw::bbe3a565-e2e1-44ca-b318-1c5ec8e4b7a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7"/>
    <p:restoredTop sz="67892"/>
  </p:normalViewPr>
  <p:slideViewPr>
    <p:cSldViewPr snapToGrid="0" snapToObjects="1">
      <p:cViewPr varScale="1">
        <p:scale>
          <a:sx n="69" d="100"/>
          <a:sy n="69" d="100"/>
        </p:scale>
        <p:origin x="856" y="4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F99EF5CD-D457-FE46-9A0F-83D3F0FD2E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3986D57-7B43-5847-B402-194CBABFAF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165D4-7EEE-E74C-8342-956D8752F1F4}" type="datetimeFigureOut">
              <a:rPr kumimoji="1" lang="zh-TW" altLang="en-US" smtClean="0"/>
              <a:t>2019/1/4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BD52953-F158-6041-B1C3-7C46D38E03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94CCE97-8387-3B42-BF7B-78DEA6BB2A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51542-DF17-2D46-88A8-17D17F1AB7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04581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E3541-0931-914A-BD13-4721E35B9E41}" type="datetimeFigureOut">
              <a:rPr kumimoji="1" lang="zh-TW" altLang="en-US" smtClean="0"/>
              <a:t>2019/1/4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A4BE1-0443-2C47-9F74-3BB2DAD27E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82430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odes.com/tw/products/analog/special-functions/home-appliance/passive-infrared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3081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[49,52]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都在說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grid(meter)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會揭露你的家庭活動行為（用電啊、人口數等等）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6634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human-in-the-loop solutions: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需要人介入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 e.g.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打密碼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問題：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feasible</a:t>
            </a:r>
          </a:p>
          <a:p>
            <a:pPr lvl="2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會越來越多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 to 100) in next decade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，對人是負擔</a:t>
            </a:r>
          </a:p>
          <a:p>
            <a:pPr lvl="2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沒有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interface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，所以很難直接輸入密碼和管理。</a:t>
            </a:r>
          </a:p>
          <a:p>
            <a:pPr lvl="3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通常被解決的方式：</a:t>
            </a:r>
          </a:p>
          <a:p>
            <a:pPr lvl="4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pre-loaded keys</a:t>
            </a:r>
          </a:p>
          <a:p>
            <a:pPr lvl="4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interfaces</a:t>
            </a:r>
          </a:p>
          <a:p>
            <a:pPr lvl="4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dedicated pairing hardware e.g. NFC</a:t>
            </a:r>
          </a:p>
          <a:p>
            <a:pPr lvl="3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解決後帶來的問題：</a:t>
            </a:r>
          </a:p>
          <a:p>
            <a:pPr lvl="4"/>
            <a:r>
              <a:rPr lang="zh-TW" alt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製造商的負擔</a:t>
            </a:r>
          </a:p>
          <a:p>
            <a:pPr lvl="4"/>
            <a:r>
              <a:rPr lang="en-US" altLang="zh-TW" sz="1200" b="1" i="1" kern="1200" dirty="0">
                <a:solidFill>
                  <a:schemeClr val="accent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IoT</a:t>
            </a:r>
            <a:r>
              <a:rPr lang="zh-TW" altLang="en-US" sz="1200" b="1" i="1" kern="1200" dirty="0">
                <a:solidFill>
                  <a:schemeClr val="accent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發展變慢</a:t>
            </a:r>
          </a:p>
          <a:p>
            <a:pPr lvl="1"/>
            <a:r>
              <a:rPr lang="zh-TW" altLang="en-US" sz="1200" b="1" i="1" kern="1200" dirty="0">
                <a:solidFill>
                  <a:schemeClr val="accent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解決：減少人的介入。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減少人的介入。用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emergence of context-based pairing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來做到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secure pairing process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0863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減少人的介入。用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emergence of context-based pairing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來做到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 pairing process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co-present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會觀察到相似的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作法：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on-board sensors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去從周遭環境中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萃取出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entropy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sensor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測量方法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轉變成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隨機性，作為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symmetric key agreement protocol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的基礎。</a:t>
            </a:r>
          </a:p>
          <a:p>
            <a:pPr lvl="2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環境中的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活動不可預測性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(unpredictability)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，提供了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entropy source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和減少人為參與。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步驟：</a:t>
            </a:r>
          </a:p>
          <a:p>
            <a:pPr lvl="2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usable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device pairing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依據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 all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common, properly calibrated sensing capability. e.g.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麥克風或是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 sensor</a:t>
            </a:r>
          </a:p>
          <a:p>
            <a:pPr lvl="3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現實問題：因為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home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diversity of hardware capability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，所以要考慮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heterogeneity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來做到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usable pairing protocol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啟發：因為現在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有小數量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(often only one)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 cost, power consumption, and form factor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挑戰：</a:t>
            </a:r>
          </a:p>
          <a:p>
            <a:pPr lvl="4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heterogeneous device landscape= different sensing modality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 measurements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不同，所以不能直接比較</a:t>
            </a:r>
          </a:p>
          <a:p>
            <a:pPr lvl="4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chipsets or calibration methods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 type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用不同方式測量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解決：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heterogeneous sensor-based pairing protocols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找一個適合且固定的屬性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(property)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，可以被不同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測量。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5155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步驟：</a:t>
            </a:r>
          </a:p>
          <a:p>
            <a:pPr lvl="2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usable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device pairing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依據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 all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common, properly calibrated sensing capability. e.g.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麥克風或是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 sensor</a:t>
            </a:r>
          </a:p>
          <a:p>
            <a:pPr lvl="3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現實問題：因為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home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diversity of hardware capability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，所以要考慮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heterogeneity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來做到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usable pairing protocol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啟發：因為現在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有小數量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(often only one)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 cost, power consumption, and form factor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挑戰：</a:t>
            </a:r>
          </a:p>
          <a:p>
            <a:pPr lvl="4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heterogeneous device landscape= different sensing modality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 measurements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不同，所以不能直接比較</a:t>
            </a:r>
          </a:p>
          <a:p>
            <a:pPr lvl="4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chipsets or calibration methods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 type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用不同方式測量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解決：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heterogeneous sensor-based pairing protocols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找一個適合且固定的屬性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(property)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，可以被不同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測量。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18432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找到好的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的過程：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，就像是從一個場景中找到人們相似的行為。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➡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IoT device regime 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要從不同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上可以被觀察到的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 data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包含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contextual content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必須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stronger understanding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假設房間裡有兩個人，一個聽力受損、一個視覺受損。當門將門關起來，兩個人必須在同時間觀察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，（所以他們就要用不同的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，用看的、用聽的），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因為時間的關係，兩個人可以分享他們觀察到的並確定他們觀察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(witness)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到的是同一個事件。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類似的事情就像是我們常常用很多感官觀察一件事，像是雨下下來，你可以聽、感覺、看到水滴。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➡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IoT device regime 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heterogeneous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desperate sensing)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leverage timing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infö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as an invariant property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TW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numerically different yet contextually similar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 </a:t>
            </a:r>
          </a:p>
          <a:p>
            <a:pPr lvl="0"/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2713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在喝完咖啡後，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回房間並關上門。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➡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Bob: geophone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地震波檢測器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➡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Dan: microphone 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➡ coffee machine: power meter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功率計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下圖表示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corresponding sensor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readings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事情發生經過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0722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在一個更普遍的情景中，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sensing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可以偵測相關的事件，並（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 clustering)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把他們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 by event type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怎麼去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group?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type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之間的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interval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to fingerprints collections.</a:t>
            </a:r>
          </a:p>
          <a:p>
            <a:pPr lvl="1"/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放進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verification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以證明共同存在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(co-presence)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及產生共享的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symmetric key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每個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sensing capabilities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，可以合作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(incorporated)different fingerprints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去驗證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是否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group)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1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5042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討論：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為什麼不記錄每個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雖然我們使用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inter-event timing(time interval)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（後面讀過來補充：跟下一個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 type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）消除了一些有用的信號內容，但這是為了支持實際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 verification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的許多關鍵方面，這時候就不太可能使用更多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描述型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(descriptive)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的訊號。</a:t>
            </a:r>
            <a:r>
              <a:rPr lang="zh-CN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numerical signals</a:t>
            </a:r>
            <a:endParaRPr lang="zh-TW" altLang="en-US" sz="1200" b="1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最重要的事，消除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numerical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訊號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帶來更高的包容度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(high degree of tolerance)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，包容了：</a:t>
            </a:r>
          </a:p>
          <a:p>
            <a:pPr lvl="2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hardware/sensor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矯正的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</a:p>
          <a:p>
            <a:pPr lvl="2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因為接近的變動性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(variations in proximity)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導致的訊號衰減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(attenuation)</a:t>
            </a:r>
          </a:p>
          <a:p>
            <a:pPr lvl="2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來自不同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 types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的測量方法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還有，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部會需要為了測量時間去辨別事件本身，但可以簡單地用非監督式學習把事件分群，等等會討論到。</a:t>
            </a:r>
          </a:p>
          <a:p>
            <a:pPr lvl="0"/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1213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這邊在假設（已知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insight)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一個情況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在相同環境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(same smart home system)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會傾向和其他合作。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討論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確定他們在相同環境：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就像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implicit human-driven intent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的方式幫助配對。</a:t>
            </a: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 of single-family home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 sensing barrier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包含房子裡面的東西和結構，在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sensor(e.g. vibration, sound, light, electrical load)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觀察到很多不同種活動時會有障礙</a:t>
            </a:r>
          </a:p>
          <a:p>
            <a:pPr lvl="2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 physical security</a:t>
            </a: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可以帶來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secure pairing problem reduces to verifying co-presence within the home.(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讓安全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pairing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的問題變成是驗證家中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co-presence)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此篇驗證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co-presence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利用了以下事實：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部署在屋子內同房間的設備，隨著時間觀察到大多相同的事件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房子外的設備觀察到不同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明顯衰減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(attenuated)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的事件</a:t>
            </a:r>
          </a:p>
          <a:p>
            <a:pPr lvl="0"/>
            <a:endParaRPr lang="en-US" altLang="zh-TW" sz="1200" b="1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3643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狀況：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活動產生的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events(e.g. walking, making coffee)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提供必須的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entropy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來實現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co-presence verification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由上述可知，方法是在環境中，基於對事件的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 perception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這方法叫做：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可以裝置自動化匹配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(autonomous device pairing)</a:t>
            </a:r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從圖來看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high-level ideas of </a:t>
            </a:r>
            <a:r>
              <a:rPr lang="en-US" altLang="zh-TW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1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屋內的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觀察到的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 events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，無法被外界的攻擊者清楚地觀察。</a:t>
            </a:r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67054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Context-based pairing solutions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代表：利用前後相同的資訊來做到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Pairing process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Context-based pairing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可以消除人為介入，使得增加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device pairing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的可用性。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Context-based pairing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怎麼做？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利用有在運作的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 with same sensing modality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physical context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周遭的聲音都用麥克風收</a:t>
            </a: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physical context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的問題：在智慧家庭中很難實踐，因為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不會去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common physical context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motion detector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有紅外線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Echo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只有麥克風。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這篇論文提供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(new context-based pairing mechanism)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，利用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來當作不同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 types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factor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，而不用再管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sensor data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timing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fingerprints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，來比對不同種類的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device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9499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由此可知，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優點：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可以有效的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出周遭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不需要人為介入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達到最大的可用性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(usability)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來：</a:t>
            </a:r>
          </a:p>
          <a:p>
            <a:pPr lvl="1"/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symmetric key establishment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外界的攻擊者無法清楚的觀察、預測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的時間間隔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(temporal granularity)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Strengthening Process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很像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multi-round security protocol)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隨著時間更有自信能夠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co-presence verification</a:t>
            </a:r>
          </a:p>
          <a:p>
            <a:pPr lvl="3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shared key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：一開始可能不安全</a:t>
            </a:r>
          </a:p>
          <a:p>
            <a:pPr lvl="3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augment the key with subsequent fingerprint info.</a:t>
            </a:r>
          </a:p>
          <a:p>
            <a:pPr lvl="3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desired strength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：最終到達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6661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實驗：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在一個房間裡面裝了不同種的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來看看現有的＆普遍流行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(prevalent)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的商用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產品。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結果：</a:t>
            </a:r>
          </a:p>
          <a:p>
            <a:pPr lvl="2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在房間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產出的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程度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94.9% similarity</a:t>
            </a:r>
          </a:p>
          <a:p>
            <a:pPr lvl="2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房外攻擊者的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 highest fingerprints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和房間內的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對比只有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68.9% similarity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驗證：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研究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homes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的現有活動數據集，以量化可用的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entropy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量化 以足夠的信心建立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所花的相對應的時間。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7538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整體來說，這篇論文的貢獻：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autonomous context-based pairing protocol: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針對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heterogeneous sensing types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，利用強韌的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機制，來應付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之間不同的訊號、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之間不一定要求要同步的時間、不需要先前的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phase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有針對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proof-of-concept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的實作和實驗，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可以分辨出裝置在外還是在內，並有效的對抗在外的裝置。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分析存在的資料以量化 真實世界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home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場景裡的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entropy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提取率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(extraction rates)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，也量化 在裝置配對中建立足夠的信心 的時間。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0933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Background: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裝在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home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 work: securing pairing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3192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Background: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裝在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home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 work: securing pairing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Commercial Smart Home Sensors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些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home IoT devices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在今日是有商業可用性的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。每個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都被裝上了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(on-board)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小量的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sensors(often one)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，有特定的偵測模式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(sensing modality, e.g. smart speakers-microphones, motion detectors-PIR sensors)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PIR: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人體紅外線感應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(PIR)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Appendix A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會講更多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home IoT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的概念和他相關的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 types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能使 不同偵測模式的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home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，藉由在實體的範圍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(physical boundary)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內經歷到類似的事件，來證明他們是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co-located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9149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Sensors in Smart Home IoT Devices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homes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裡很多的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都是商業化的。我們要介紹一些普遍流行的感測模式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(sensing modalities)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，和他們實際應用的商品及研究模型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(search prototypes)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，呈現在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I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Microphone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提供給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voice-activated controls</a:t>
            </a: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speakers: Amazon Echo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Home</a:t>
            </a: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TVs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Passive Infrared(PIR) sensors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 movements</a:t>
            </a: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Motion detectors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Accelerometers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用簡單的訊號來代表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status information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on-object sensing devices</a:t>
            </a: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door open/close/knocking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Meter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應用設備的用電量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隨著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grid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的出現，他也越來越受歡迎。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Geophone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地震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(seismic)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工業和學術界都注意到它在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 health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occupant monitoring(via gait detection)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的可應用性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(applicability)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此篇就是用這幾個目前流行的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device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不同的偵測模式來證明他們是共同位於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(co-located)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同一個物理邊界。</a:t>
            </a:r>
          </a:p>
          <a:p>
            <a:pPr lvl="0"/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2472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Human-in-the-Loop-based Pairing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先重點介紹使用人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(human-in-the-loop)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在解決的的安全配對協議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(secure pairing protocols)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Seeing-is-Believing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barcode(the 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public key)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來認證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其他的工業標準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 Secure Simple Pairing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Wi-Fi Protected Setup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：要輸入密碼去配對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這些解決方法，從可用性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(usability)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來看，不適用於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home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9551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Context-based Pairing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研究人員也會使用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context-based pairing protocols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，在沒有人為介入的情況下，配對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on-board sensors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，來捕捉能夠觀察到的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1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Miettinen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等人提出：藉由周遭的聲音或光來配對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時來循環認證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(recurring authentication)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。在同一個家庭的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co-located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，比起鄰居家，會經歷相似的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Schurmann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等人提出相似的想法：但利用比較短的聲音做為安全配對的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Rostami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等人提出：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agreement scheme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programmer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implanted hear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。他們藉由從監測病人的心跳中抽取出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entropy bits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，來創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 key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等人提出：用加速度計來測量卡車在高速公路崎嶇不平的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，進行循環認證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(recurring authentication)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雖然這些方法是進行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context-based pairing schemes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有希望的第一步，但他們都直接專注在利用一致的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 pairs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在分析</a:t>
            </a:r>
            <a:r>
              <a:rPr lang="en-US" altLang="zh-TW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e.g.microphones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accelerometers, other sensors using direct signal.</a:t>
            </a:r>
          </a:p>
          <a:p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不像是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homogeneous context-based pairing schemes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1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指出了困難但是有趣的問題：如何讓不同的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(heterogeneous) sensor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型態來獲取相同的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contextual information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1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9952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+Abstract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4208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Threat Model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attackers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goals &amp; capabilities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goals: 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藉由竊聽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devices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之間的通訊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private information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home occupants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launch the attack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Shamming attack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𝑴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attacker’s device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。在房子外但是在無線通訊範圍內。成功欺騙了合法的裝置。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𝑳𝐷：合法裝置。在屋內，接受跟其他𝑳𝐷配對。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9951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前提：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physically secure boundary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都可以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co-located(share a location or facility with someone/something else.)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physically secure boundary=single family house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所以，比起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outside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，可以觀察到同在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physically secure boundary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 in common over time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pairing protocol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因為有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observed contextual information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，可以提供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entropy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因為在同個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boundary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，利用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 similarity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設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，就能夠分辨是否為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legitimate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legitimate device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94.9%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；找出表現很好的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attacker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68.9%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能區別。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可以作為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autonomous secure pairing solution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98745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effectLst/>
            </a:endParaRPr>
          </a:p>
          <a:p>
            <a:pPr lvl="2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𝑴會發起三種形式的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Shamming attacks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(1-a)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Eavesdropping attack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：藉由從外部竊聽發生在裡面的事件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level capabilities</a:t>
            </a:r>
          </a:p>
          <a:p>
            <a:pPr lvl="4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normal-level of resources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：與房子內𝑳𝐷有一樣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現成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(off-the-shelf))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標準的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sensors</a:t>
            </a:r>
          </a:p>
          <a:p>
            <a:pPr lvl="4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medium-level of resources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：比起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normal-level of resource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更強大，裝在更高端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(higher-end)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的現成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(off-the-shelf)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消費電子設備。</a:t>
            </a:r>
          </a:p>
          <a:p>
            <a:pPr lvl="4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powerful-level of resources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：有不對稱的能力。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軍事等級的熱圖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(military-grade thermal imaging)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光圖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(x-ray vision)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。意思應該是裡面就算不用有設備我也能直接觀察？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56049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>
              <a:effectLst/>
            </a:endParaRPr>
          </a:p>
          <a:p>
            <a:pPr lvl="3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(1-b)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 Injection attack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：藉由創造來自外部很多噪音或是震動的事件。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jack-jammer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＝挖馬路的電動錘</a:t>
            </a:r>
          </a:p>
          <a:p>
            <a:pPr lvl="3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(1-c)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 Spoofing attack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：向𝑳𝐷注入欺騙信號。 攻擊者再次發起任何一種這些攻擊中的一種，試圖讓𝑴和𝑳𝐷都能同時感知事件信號，最終成功欺騙𝑳𝐷接受與𝑴的配對。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8258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>
              <a:effectLst/>
            </a:endParaRPr>
          </a:p>
          <a:p>
            <a:pPr lvl="2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Man-in-the-Middle attack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配對時，簡單的攔截他們傳到無線的媒體。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攻擊者可以在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 channel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使用用很多原始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injection, replay, modification, blocking/deleting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65644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Assumptions and Constraints of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假設房子的物理邊界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給部屬的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的自然信任邊界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這個假設會影響：哪些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在邊界內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擁有哪些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＆被常見的實體操作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未經授權的人不能進入這個實體的空間，因此沒有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的管控權。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假設家庭成員還有經過授權的客人都沒有惡意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如果是惡意的客人</a:t>
            </a:r>
            <a:r>
              <a:rPr lang="zh-CN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或是本身就不安全的房子，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那就跟安全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pairing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無關，不在討論範圍。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如果有一個家庭成員或經過授權的客人都能夠使用這個屋子，那長時間被帶進來的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也會被認為是值得信任的。那這個屋子的部屬證明是足夠去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的，對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network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進行信任的連線。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single-family home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都是有好幾個房間，在家裡分隔的牆也都是代表好幾個物理邊界。（雖然現在是針對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single-family detached housing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，但為來延伸一定可以用的～）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在同一個家裡的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因為有相同的物理上的結構，會感測到相同的事件。但是牆壁一定會帶來訊號衰弱的現象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(non-negligible attenuation factor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），不同的傳播介質會造成機械訊號衰退和減弱。更具體的來說，已知牆壁和插頭會造成聲音和震動減振、反射、衍射。然而，內部的牆壁比起外牆會造成比較小的減弱效果，我們期待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nearby IoT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能公平的傳播訊號，至少要有足夠的數量來允許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network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的連接性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(connectivity)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。完全全部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pairwise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連接是沒有必要的。後面會討論到，如果有需要，可能會有很少數量的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扮演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bridging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的角色，去協調安全配對時能不理會房子內部的牆。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在其他的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中，我們設計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去依賴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主要的觀察：房子外的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不能持續的觀察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(consistently perceive)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屋內相關的活動，且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要像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一樣相似忠實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(similar fidelity)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56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在其他的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中，我們設計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去依賴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主要的觀察：房子外的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不能持續的觀察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(consistently perceive)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屋內相關的活動，且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房外的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也不能像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一樣相似忠實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(similar fidelity)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725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會先講不同資源共享的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entropy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，用來達成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之間的信任。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再講如何透過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fingerprinting mechanism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 entropy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90449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Entropy Extraction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解釋：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類似依賴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entropy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來源的加密協議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(cryptographic key agreement protocol)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來建立偽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(pseudo-)random key bits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，我們使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能夠從周遭 捕捉和萃取出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 entropy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的方法。之後會在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5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講到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 trust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目的：幫助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 extract shared entropy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方法：故意地注入隨機性給在實體邊界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(physical boundary)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裡的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實現：透過引入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 injecting device(e.g. injecting vibration motor or speaker, and encoding random bits)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來實現。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類似於：傳統的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establishment schemes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時提供的“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deliberate entropy”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問題：關於多個感測模式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(sensing modalities)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</a:t>
            </a: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usability</a:t>
            </a: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scalability</a:t>
            </a: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39267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解決問題：依據事件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(device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周遭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原本就有的隨機性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(inherent randomness)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去建立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 fingerprint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，也就是”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entropy”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entropy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來源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(source of entropy)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inherent randomness e.g. knocking, walking, talking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entropy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來源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(source of entropy)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的好處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利用此隨機來源來給加密協議，使攻擊者很難預測事件在實體邊界裡發生的精確時間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(millisecond-scale granularity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entropy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來源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(source of entropy)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的使用目的</a:t>
            </a:r>
            <a:b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使用事件時間發生的隨機性，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產生機制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(generation mechanism)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基本的目標就是：兩個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如果符合場景內的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contextual requirements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，希望能能產生相似的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1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v.s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傳統安全配對協議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不同之處：我們的問題要求對不相似的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和他們各自的感測能力要有一定的容忍度，也就是放寬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Fingerprints F(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deviceA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deviceB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在數值相等的要求，而不是滿足兩者要小於適當的距離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d(F(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deviceA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F(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deviceB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) &lt; 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，並且兩者匹配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(match)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時才要考慮小小的容錯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e&gt;0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在此討論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 mechanism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 matching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的細節在後面討論。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1975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Context Fingerprinting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下面三大點會解釋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 extraction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多種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types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要如何影響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context fingerprinting</a:t>
            </a:r>
          </a:p>
          <a:p>
            <a:pPr lvl="1"/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要如何保證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agreement protocol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所需足夠的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entropy</a:t>
            </a: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 extraction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的優點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接下來用三大點解釋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 extraction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 Extraction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.:</a:t>
            </a:r>
          </a:p>
          <a:p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 mechanism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idea based on 3 insights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insights( main idea based on these primary insights)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從不同的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 types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獲取的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 signals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，會有不同的特徵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(characteristics)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會以大致上相同的方式觀察到同樣的事件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測量到事件之間的時間會大致相同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當把這些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insights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結合，會提出一個方法結合了：事件偵測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(event detection)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、事件分群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(event clustering)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、每群事件之間的時間間隔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(per-cluster inter-event timing)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這個方法，具體來說就是：每個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會產生一組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，而每一個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有一個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（不懂的話看下述），共同代表觀察到的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。（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不需要知道正在發生的事件是什麼類型。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由上述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ideas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可知，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 fingerprinting approach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是通用的，之後會具體的描述案例和實驗評估。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772094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如何產生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times &amp; inter-event intervals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（跟下一個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 type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偵測事件時，</a:t>
            </a: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sequence: S</a:t>
            </a: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inter-event times: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fingerprint: F</a:t>
            </a:r>
          </a:p>
          <a:p>
            <a:pPr lvl="0"/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7997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348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  所以過程為，每個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收集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time-series data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呈現 偵測到的事件的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 processing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 properties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分群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對每個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cluster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創造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Fig.3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解釋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從圖中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有強調兩個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偵測事件時不需要有共同的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，但兩者的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inter-event timings match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(Note: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兩者之間不需要同步）</a:t>
            </a:r>
          </a:p>
          <a:p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44967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microphone, B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geophone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microphone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會對聲音更敏感，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geophone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會對震動更敏感；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兩者都偵測得到咖啡機。（也都可以偵測不同的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type e.g. talking, walking, making coffee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clusters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clusters: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A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 of per-cluster fingerprints: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B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 of per-cluster fingerprints: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（接續“如何產生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fingerprints...”)</a:t>
            </a:r>
          </a:p>
          <a:p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接者彼此交換搜尋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pairwise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，看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fingerprints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有沒有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。（在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5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會說）</a:t>
            </a:r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8255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 Entropy</a:t>
            </a:r>
          </a:p>
          <a:p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bootstraps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信任從環境中帶來的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timings entropy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Intervals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被轉換成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bits of the fingerprint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(Intervals: </a:t>
            </a:r>
            <a:r>
              <a:rPr lang="en-US" altLang="zh-TW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 points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subsequent events observations)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entropy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是依賴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相似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的數量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interval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bits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用公式表達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描述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intervals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(Ak)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 values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的連接關係。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(k=1~n)</a:t>
            </a: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長度：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也就是你收集的數據要夠大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長度 不能比 可以接受的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fingerprints l(F)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還小，不然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會被截斷成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l(F)bits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。關於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l(F)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的需求，是為了提供充足足夠的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entropy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，會在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Appendix C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解釋。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會容易被攻擊）</a:t>
            </a: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35668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我們現在分析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Perceptio’s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cryptographic protocol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，也就是呈現攻擊者如何試著發動攻擊來危害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 secret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具體來說，每個攻擊者的目標是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獲取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產生的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k(</a:t>
            </a:r>
            <a:r>
              <a:rPr lang="en-US" altLang="zh-TW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(Figure 18 step2)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我們分析出，攻擊者為實現上述目標而可能發起的兩種攻擊類型：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v.s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Shamming &amp;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MiTM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是為了竊聽到隱私的資訊，現在是為了獲取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k(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Bruteforcing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attack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攻擊者首先藉由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dictionary attack on the hash H(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，嘗試直接暴力破解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k(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H(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會直接一起轉變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(transmit)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C(Ai)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(Figure 18 step3)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。根據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NIST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的建議，我們定義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只要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cryptographic hash function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的長度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比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還長，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暴力攻擊在計算上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是不可行的。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我們利用最先進的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 cryptographic hash function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SHA-3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）來看，他們都遠遠超過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23962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Eavesdropping attack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一個更複雜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(sophisticated)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的攻擊者假裝成為一個放置在物理邊境中的合法的裝置，嘗試要打開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(open)commitment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這個攻擊者發動一個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eavesdropping attack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是因為他的裝置在邊界的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outside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，所以嘗試捕捉到某些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因此，這些裝置可能捕捉到某些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，取決於傳輸介質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(transmission media)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以及原始信號的幅度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(the amplitude of original signal)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因此，比起不知道任何資訊來做暴力攻擊，這個攻擊者有更多的資訊來猜測</a:t>
            </a:r>
            <a:r>
              <a:rPr lang="en-US" altLang="zh-TW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</a:t>
            </a:r>
            <a:r>
              <a:rPr lang="zh-TW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（可以用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來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。但這反過來導致獲得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的計算量減少。（範圍縮減）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我們提供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長度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，攻擊者也知道這是竊聽攻擊的結果。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因此，我們提供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作為攻擊者需要暴力攻擊的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數量，為了成功知道 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攻擊成功的長度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所以也就是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因此，攻擊者成功的機率是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Attack 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，其中計算的複雜度為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所以全部為下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:CPX</a:t>
            </a: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的數量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V(H.)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 verification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（為了驗證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不同時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相同）</a:t>
            </a:r>
          </a:p>
          <a:p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l(bf) &gt;= l(NIST)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時，Ｃ</a:t>
            </a:r>
            <a:r>
              <a:rPr lang="en-US" altLang="zh-TW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在計算上是沒有可行性的。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因此，從竊聽那邊獲得的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l(eaves)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應該受到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Bf =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tol-eavse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的限制。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349979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13161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62632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Advantages of Fingerprint Extraction Algorithm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對於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fingerprint extraction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有一系列的優點，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（使用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 point of intervals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而非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本身的原因如下）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不需要時間上的同步，因為</a:t>
            </a: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會是相似的，無論時間上有沒有同步</a:t>
            </a: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clock rates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之間是一致的</a:t>
            </a: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 extraction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可以被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的發生來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是根據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intervals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（而非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的發生次數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來產生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fingerprints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獨立於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的變化幅度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(varying amplitudes)</a:t>
            </a:r>
          </a:p>
          <a:p>
            <a:pPr lvl="1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變化幅度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(varying amplitudes)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會因為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of event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7162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4164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7851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目的：為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home operations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提供價值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引來：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privacy-sensitive info. e.g. user activities within the home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[74] Xiao Wang and Patrick Tague. Non-invasive user tracking via passive sensing: Privacy risks of time-series occupancy measurement. In Proceedings of the 2014 Workshop on Artificial Intelligent and Security Workshop,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AISec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’14, 2014.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：大規模的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幫助了很多應用，卻將使用者的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 traces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變成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room-level occupancy data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。而且不像是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 tracking(e.g. camera)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，有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time-series occupancy traces(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aggregated environ. measurements, synthetic data)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就像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private-preserving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。最後會提出採用隱私機制可以控制資訊被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sensing system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的流出。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[31]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Jun Han, Albert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Chung, and Patrick Tague.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Pitchin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Eavesdrop-ping via intelligible speech reconstruction using non-acoustic sensor fusion. In 16th ACM/IEEE International Conference on Information Processing in Sensor Networks (IPSN), 2017.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：此篇提出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new side-channel attack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，把此攻擊方法叫做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PitchIn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，也有提出實踐。攻擊者入侵了你原本不在意的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non-acoustic sensors(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e.g.geophones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accelerometers, and gyroscopes)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，藉由重建可以被理解的聲音訊號來發動竊聽攻擊。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[33]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Jun Han, Abhishek Jain, Mark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Luk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Adrian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Perrig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Don’t sweat your privacy: Using humidity to detect human presence. In Proceedings of 5th International Workshop on Privacy in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UbiComp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(UbiPriv’07), September 2007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：環境中很多測量濕度、溫度、光等的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on-board sensor chip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等看起來無害，但可以揭露人的隱私資訊，並調查有沒有任何方式可以防止隱私資訊的外洩。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[49,52]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都在說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grid(meter)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會揭露你的家庭活動行為（用電啊、人口數等等）</a:t>
            </a:r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3018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所以重視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=critical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capabiilty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wireless 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security</a:t>
            </a: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How:</a:t>
            </a:r>
          </a:p>
          <a:p>
            <a:pPr lvl="2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cryptographic key establishment: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將存在的設備和新加入的設備做安全配對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(pairing)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無線裝置中間要建立安全的連線，要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 together device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，要先連線：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完全無信任、無事先的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的狀態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bootstrapping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＝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bootstrapping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＝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pairing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這之前有沒有可能有資安的風險（老師想知道的）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dirty="0">
              <a:effectLst/>
            </a:endParaRPr>
          </a:p>
          <a:p>
            <a:pPr lvl="1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Against:</a:t>
            </a:r>
          </a:p>
          <a:p>
            <a:pPr lvl="2"/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MitM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(man-in-the-middle)</a:t>
            </a:r>
          </a:p>
          <a:p>
            <a:pPr lvl="2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 manipulation attacks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[38,29]Bluetooth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[6]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[48]Seeing is Believing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[25]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muatually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[71]shake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[43] A. Kumar, N. Saxena, G.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Tsudik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E.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Uzun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comparative study of secure device pairing methods. </a:t>
            </a:r>
            <a:r>
              <a:rPr lang="en-US" altLang="zh-TW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Pervasive and Mobile Computing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5(6):734–749, 2009.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：就是上次學長報告的。</a:t>
            </a:r>
          </a:p>
          <a:p>
            <a:pPr lvl="3"/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未曾連接過的設備，為了往後傳輸，在安全通道、使用者接受，做“配對”</a:t>
            </a:r>
          </a:p>
          <a:p>
            <a:pPr lvl="3"/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同一個使用者，有兩個裝置要配對的使用情境。</a:t>
            </a:r>
          </a:p>
          <a:p>
            <a:pPr lvl="3"/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很多配對方法，但實用性！？對使用者友善？</a:t>
            </a:r>
          </a:p>
          <a:p>
            <a:pPr lvl="3"/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整合當時的方法，放在同一個裝置上，測試、實驗。</a:t>
            </a:r>
          </a:p>
          <a:p>
            <a:pPr lvl="3"/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注意實用＆安全性</a:t>
            </a:r>
          </a:p>
          <a:p>
            <a:pPr lvl="4"/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Usability:friendly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convenient, useful</a:t>
            </a:r>
          </a:p>
          <a:p>
            <a:pPr lvl="4"/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Security:user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inconvenient</a:t>
            </a:r>
          </a:p>
          <a:p>
            <a:pPr lvl="0"/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17674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[74]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大規模的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幫助了很多應用，卻將使用者的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 traces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變成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room-level occupancy data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。而且不像是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 tracking(e.g. camera)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，有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time-series occupancy traces(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aggregated environ. measurements, synthetic data)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就像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private-preserving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。最後會提出採用隱私機制可以控制資訊被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sensing system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的流出。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0202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[31].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：此篇提出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new side-channel attack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，把此攻擊方法叫做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PitchIn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，也有提出實踐。攻擊者入侵了你原本不在意的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non-acoustic sensors(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e.g.geophones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accelerometers, and gyroscopes)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，藉由重建可以被理解的聲音訊號來發動竊聽攻擊。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3275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[33]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：環境中很多測量濕度、溫度、光等的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on-board sensor chip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等看起來無害，但可以揭露人的隱私資訊，並調查有沒有任何方式可以防止隱私資訊的外洩。</a:t>
            </a:r>
            <a:b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A4BE1-0443-2C47-9F74-3BB2DAD27E87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63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A9A701-7A17-A24E-9A94-D335E6480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16A5B0C-528B-8940-8BC4-BB9B7E3A7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AD811B-19EC-794A-A79A-CA56ADB7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98DC-0FE6-9E46-9371-97E71B9285D3}" type="datetime1">
              <a:rPr kumimoji="1" lang="zh-TW" altLang="en-US" smtClean="0"/>
              <a:t>2019/1/4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DF0C7F-E86F-AB42-BFDF-A9FE54CB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5877E3-B307-5D4C-BA52-D6B6C2EA8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8414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2466E-FF82-3244-A2B2-E488047C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9A403D9-3076-A94A-B5CF-DFA22831D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411B67-0D88-E14D-9F24-4E2D4645E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48C2B-3B99-0D48-8285-0299F0EFCFB1}" type="datetime1">
              <a:rPr kumimoji="1" lang="zh-TW" altLang="en-US" smtClean="0"/>
              <a:t>2019/1/4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5BFE7C-D778-FA4A-903C-FD6E1D4A8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76A4D6-5058-0E42-AD9D-47C8EDEC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7295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260E590-83F9-364E-9C48-2715F2C73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66B3FF2-AEA3-4D41-B869-8FC50E0B6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8415D4-3847-5841-882F-750C9CF5C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F41C-34D1-AD46-B055-87CD79EF2F2B}" type="datetime1">
              <a:rPr kumimoji="1" lang="zh-TW" altLang="en-US" smtClean="0"/>
              <a:t>2019/1/4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AE8D17-D5F5-6748-A156-5EB5A8E86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583BD8-CD96-D048-998E-FED21166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531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D54F56-69B2-064E-A280-F6487A799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0DC595-B1FA-D643-9815-CB3E23F7B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1DBAD6-F7D6-8F40-AB71-C73CF815E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DF38-9275-6346-9FE8-00DC2006CE43}" type="datetime1">
              <a:rPr kumimoji="1" lang="zh-TW" altLang="en-US" smtClean="0"/>
              <a:t>2019/1/4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2DBF23-EE6C-5545-B6FB-DD1455A1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A7BEFB-F910-1F49-ACAF-6342D5E0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8753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AD1785-25F2-C249-A177-11D90C883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8B1CB1-ED47-9A4A-9105-A1124B085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2C383-34F4-E649-B3D8-771801821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922F-4586-0F4E-BC79-A207645CFB5B}" type="datetime1">
              <a:rPr kumimoji="1" lang="zh-TW" altLang="en-US" smtClean="0"/>
              <a:t>2019/1/4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2D1EAE-6C7C-D04A-9630-0A48D62B6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D9B44E-4B3B-2B4E-AB00-58B0B47D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104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9829CD-AC95-5F41-800C-17470230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8ABD88-EBF4-854B-969D-C4A35BA9E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5E883D-35F3-A540-A68E-858360104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41DEFF4-A884-1843-B36A-92FAF4CD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A8E67-CC43-6E44-BC38-3262C553711A}" type="datetime1">
              <a:rPr kumimoji="1" lang="zh-TW" altLang="en-US" smtClean="0"/>
              <a:t>2019/1/4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1E4289-141E-4842-93CD-45AE923E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1525C1-CFCD-9E44-B50F-30F7C8707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411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963BB6-0B57-E449-9ACF-E2D2002C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778549-CDBA-F746-B032-8C5C8278E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53B0F80-6BB1-324A-857F-9D39906A6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8A57D51-90C6-884E-8EB9-0CFB77B4AF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DFB871E-B9C6-0545-B9D8-195E7FFAF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093778E-0809-5345-B402-3A62D242E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EE91D-A9AA-734E-99EB-B7F1978C72C6}" type="datetime1">
              <a:rPr kumimoji="1" lang="zh-TW" altLang="en-US" smtClean="0"/>
              <a:t>2019/1/4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B6C976C-43BD-4042-B896-88658B91D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B355212-5909-2C49-813F-DCC01C06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740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599F40-A1B0-8A4F-AAAB-66CB438E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CEAA7A1-C1C9-4248-B0B7-FE4B463DD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243A9-FA4E-254D-865F-72189156637D}" type="datetime1">
              <a:rPr kumimoji="1" lang="zh-TW" altLang="en-US" smtClean="0"/>
              <a:t>2019/1/4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CBA943C-85E3-0C4F-8681-43297F437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998718-6D2B-B041-9A72-BC450119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5784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75B86DB-62A3-F84A-B32C-C41ED6B0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3ADB-773E-9146-9316-E88778B6783F}" type="datetime1">
              <a:rPr kumimoji="1" lang="zh-TW" altLang="en-US" smtClean="0"/>
              <a:t>2019/1/4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3C8FEF8-C314-9D47-9C81-F76312C21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248682-1453-E845-9098-C00C30EA0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5043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6860C5-094D-184E-9515-674DAD780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24A233-D5C0-6F44-B5FD-0139E3967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36C7ABF-0640-424C-8098-060C45193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230030A-05E1-254B-B977-8F5EE821B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253A-26B9-3E48-96F0-82D81A0C8111}" type="datetime1">
              <a:rPr kumimoji="1" lang="zh-TW" altLang="en-US" smtClean="0"/>
              <a:t>2019/1/4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67CBC1-8058-4B42-B7E6-1C61B5835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3A39AB5-54E1-A848-87BA-5DB60F94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76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913FD2-CC56-DE48-B4B8-AB1E2405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6FCCCCE-E3F7-1240-8847-F12065DE4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8AC39A4-53EF-6A4A-A7D7-9B44386EB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2BC06E-9912-2242-9A96-457952E56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5D1C-717C-B141-AEF5-D130AF71A0A4}" type="datetime1">
              <a:rPr kumimoji="1" lang="zh-TW" altLang="en-US" smtClean="0"/>
              <a:t>2019/1/4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D53CAF1-D597-6C4C-8127-61AB19FA4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3D121E-770F-B942-BAAC-FF49E880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4520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1FAB878-E186-A44C-A153-9E500BF9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457B61-0EF4-CE47-9588-3EA38317D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00FF3E-ABAF-D544-ACCA-A217D65E8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6F198-1B00-9E43-AC94-7DD76CF64ED2}" type="datetime1">
              <a:rPr kumimoji="1" lang="zh-TW" altLang="en-US" smtClean="0"/>
              <a:t>2019/1/4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CEDBD4-BCA8-3743-84FE-167719CE2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AE03F5-D9A4-074B-818D-A0231DEC22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3718A-E483-5542-B94A-3667E93C28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107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8E247B80-A256-3441-A007-4712D3A17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9364" y="3596983"/>
            <a:ext cx="9144000" cy="1608789"/>
          </a:xfrm>
        </p:spPr>
        <p:txBody>
          <a:bodyPr>
            <a:normAutofit/>
          </a:bodyPr>
          <a:lstStyle/>
          <a:p>
            <a:r>
              <a:rPr lang="en-US" altLang="zh-TW" b="1" dirty="0"/>
              <a:t>Jun Han, Albert </a:t>
            </a:r>
            <a:r>
              <a:rPr lang="en-US" altLang="zh-TW" b="1" dirty="0" err="1"/>
              <a:t>Jin</a:t>
            </a:r>
            <a:r>
              <a:rPr lang="en-US" altLang="zh-TW" b="1" dirty="0"/>
              <a:t> Chung, Manal Kumar Sinha, </a:t>
            </a:r>
            <a:r>
              <a:rPr lang="en-US" altLang="zh-TW" b="1" dirty="0" err="1"/>
              <a:t>Madhumitha</a:t>
            </a:r>
            <a:r>
              <a:rPr lang="en-US" altLang="zh-TW" b="1" dirty="0"/>
              <a:t> </a:t>
            </a:r>
            <a:r>
              <a:rPr lang="en-US" altLang="zh-TW" b="1" dirty="0" err="1"/>
              <a:t>Harishankar</a:t>
            </a:r>
            <a:r>
              <a:rPr lang="en-US" altLang="zh-TW" b="1" dirty="0"/>
              <a:t>, </a:t>
            </a:r>
            <a:r>
              <a:rPr lang="en-US" altLang="zh-TW" b="1" dirty="0" err="1"/>
              <a:t>Shijia</a:t>
            </a:r>
            <a:r>
              <a:rPr lang="en-US" altLang="zh-TW" b="1" dirty="0"/>
              <a:t> Pan, </a:t>
            </a:r>
            <a:r>
              <a:rPr lang="en-US" altLang="zh-TW" b="1" dirty="0" err="1"/>
              <a:t>Hae</a:t>
            </a:r>
            <a:r>
              <a:rPr lang="en-US" altLang="zh-TW" b="1" dirty="0"/>
              <a:t> Young Noh, Pei Zhang, and Patrick Tague</a:t>
            </a:r>
          </a:p>
        </p:txBody>
      </p:sp>
      <p:sp>
        <p:nvSpPr>
          <p:cNvPr id="5" name="不規則四邊形 4">
            <a:extLst>
              <a:ext uri="{FF2B5EF4-FFF2-40B4-BE49-F238E27FC236}">
                <a16:creationId xmlns:a16="http://schemas.microsoft.com/office/drawing/2014/main" id="{41770633-3CCD-274B-BA5E-4C1D833DEA23}"/>
              </a:ext>
            </a:extLst>
          </p:cNvPr>
          <p:cNvSpPr/>
          <p:nvPr/>
        </p:nvSpPr>
        <p:spPr>
          <a:xfrm rot="16200000">
            <a:off x="7880379" y="2646941"/>
            <a:ext cx="6903001" cy="1720241"/>
          </a:xfrm>
          <a:prstGeom prst="trapezoid">
            <a:avLst>
              <a:gd name="adj" fmla="val 43047"/>
            </a:avLst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9BF871E-6DAD-8B4F-AFCF-425C237C2D4C}"/>
              </a:ext>
            </a:extLst>
          </p:cNvPr>
          <p:cNvCxnSpPr>
            <a:cxnSpLocks/>
          </p:cNvCxnSpPr>
          <p:nvPr/>
        </p:nvCxnSpPr>
        <p:spPr>
          <a:xfrm>
            <a:off x="867454" y="3374261"/>
            <a:ext cx="1065022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E858A6C-612F-5940-BC91-595DB7956DEB}"/>
              </a:ext>
            </a:extLst>
          </p:cNvPr>
          <p:cNvSpPr txBox="1"/>
          <p:nvPr/>
        </p:nvSpPr>
        <p:spPr>
          <a:xfrm>
            <a:off x="4724452" y="4440100"/>
            <a:ext cx="2722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Carnegie Mellon University</a:t>
            </a:r>
            <a:br>
              <a:rPr lang="en-US" altLang="zh-TW" dirty="0"/>
            </a:br>
            <a:endParaRPr lang="en-US" altLang="zh-TW" dirty="0"/>
          </a:p>
        </p:txBody>
      </p:sp>
      <p:sp>
        <p:nvSpPr>
          <p:cNvPr id="14" name="不規則四邊形 13">
            <a:extLst>
              <a:ext uri="{FF2B5EF4-FFF2-40B4-BE49-F238E27FC236}">
                <a16:creationId xmlns:a16="http://schemas.microsoft.com/office/drawing/2014/main" id="{9F52FC54-F2F9-8242-B9ED-5F94DCAD07FF}"/>
              </a:ext>
            </a:extLst>
          </p:cNvPr>
          <p:cNvSpPr/>
          <p:nvPr/>
        </p:nvSpPr>
        <p:spPr>
          <a:xfrm rot="16200000">
            <a:off x="8113056" y="2707806"/>
            <a:ext cx="6903001" cy="1442386"/>
          </a:xfrm>
          <a:prstGeom prst="trapezoid">
            <a:avLst>
              <a:gd name="adj" fmla="val 12522"/>
            </a:avLst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A1E6ACC-3D95-5F43-BEF4-21C0160F8796}"/>
              </a:ext>
            </a:extLst>
          </p:cNvPr>
          <p:cNvSpPr txBox="1"/>
          <p:nvPr/>
        </p:nvSpPr>
        <p:spPr>
          <a:xfrm>
            <a:off x="3494762" y="38204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7" name="副標題 2">
            <a:extLst>
              <a:ext uri="{FF2B5EF4-FFF2-40B4-BE49-F238E27FC236}">
                <a16:creationId xmlns:a16="http://schemas.microsoft.com/office/drawing/2014/main" id="{1B351E40-1B17-224D-AE10-1ED5221C6FEE}"/>
              </a:ext>
            </a:extLst>
          </p:cNvPr>
          <p:cNvSpPr txBox="1">
            <a:spLocks/>
          </p:cNvSpPr>
          <p:nvPr/>
        </p:nvSpPr>
        <p:spPr>
          <a:xfrm>
            <a:off x="2072549" y="620209"/>
            <a:ext cx="8046901" cy="1098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TW" dirty="0">
                <a:solidFill>
                  <a:schemeClr val="bg1">
                    <a:lumMod val="50000"/>
                  </a:schemeClr>
                </a:solidFill>
              </a:rPr>
              <a:t>2018 IEEE Symposium on Security and Privacy (SP)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E9EEDE-AE35-E642-9022-B57571F77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18" y="1033140"/>
            <a:ext cx="11244966" cy="2387600"/>
          </a:xfrm>
        </p:spPr>
        <p:txBody>
          <a:bodyPr>
            <a:normAutofit fontScale="90000"/>
          </a:bodyPr>
          <a:lstStyle/>
          <a:p>
            <a:r>
              <a:rPr lang="en" altLang="zh-TW" dirty="0"/>
              <a:t>Do You Feel What I Hear? </a:t>
            </a:r>
            <a:br>
              <a:rPr lang="en" altLang="zh-TW" dirty="0"/>
            </a:br>
            <a:r>
              <a:rPr lang="en" altLang="zh-TW" dirty="0"/>
              <a:t>Enabling Autonomous IoT Device Pairing using Different Sensor Types </a:t>
            </a:r>
          </a:p>
        </p:txBody>
      </p:sp>
    </p:spTree>
    <p:extLst>
      <p:ext uri="{BB962C8B-B14F-4D97-AF65-F5344CB8AC3E}">
        <p14:creationId xmlns:p14="http://schemas.microsoft.com/office/powerpoint/2010/main" val="3282699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5"/>
            <a:ext cx="3416968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2631428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10</a:t>
            </a:fld>
            <a:endParaRPr kumimoji="1" lang="zh-TW" altLang="en-US"/>
          </a:p>
        </p:txBody>
      </p:sp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82304622-513C-F54E-8D43-A812023442DD}"/>
              </a:ext>
            </a:extLst>
          </p:cNvPr>
          <p:cNvSpPr/>
          <p:nvPr/>
        </p:nvSpPr>
        <p:spPr>
          <a:xfrm>
            <a:off x="2884006" y="-7"/>
            <a:ext cx="2971361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6DC24CF-C63A-9847-9837-D04FE6E76FD4}"/>
              </a:ext>
            </a:extLst>
          </p:cNvPr>
          <p:cNvSpPr txBox="1">
            <a:spLocks/>
          </p:cNvSpPr>
          <p:nvPr/>
        </p:nvSpPr>
        <p:spPr>
          <a:xfrm>
            <a:off x="2884007" y="82275"/>
            <a:ext cx="2818356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: IoT devices</a:t>
            </a:r>
            <a:endParaRPr kumimoji="1" lang="zh-TW" altLang="en-US" sz="3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0650228" cy="52728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TW" dirty="0"/>
              <a:t>[45]</a:t>
            </a:r>
            <a:r>
              <a:rPr lang="zh-TW" altLang="en-US" dirty="0"/>
              <a:t> </a:t>
            </a:r>
            <a:r>
              <a:rPr lang="en" altLang="zh-TW" dirty="0"/>
              <a:t>P. McDaniel and S. McLaughlin. </a:t>
            </a:r>
            <a:r>
              <a:rPr lang="en" altLang="zh-TW" b="1" dirty="0">
                <a:solidFill>
                  <a:schemeClr val="accent1">
                    <a:lumMod val="75000"/>
                  </a:schemeClr>
                </a:solidFill>
              </a:rPr>
              <a:t>Security and privacy challenges in the smart grid</a:t>
            </a:r>
            <a:r>
              <a:rPr lang="en" altLang="zh-TW" b="1" dirty="0"/>
              <a:t>. </a:t>
            </a:r>
            <a:r>
              <a:rPr lang="en" altLang="zh-TW" i="1" dirty="0"/>
              <a:t>IEEE Security Privacy</a:t>
            </a:r>
            <a:r>
              <a:rPr lang="en" altLang="zh-TW" dirty="0"/>
              <a:t>, 2009. 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TW" dirty="0"/>
              <a:t>[52] </a:t>
            </a:r>
            <a:r>
              <a:rPr lang="en-US" altLang="zh-TW" dirty="0" err="1"/>
              <a:t>Andrés</a:t>
            </a:r>
            <a:r>
              <a:rPr lang="en-US" altLang="zh-TW" dirty="0"/>
              <a:t> Molina-Markham, Prashant Shenoy, Kevin Fu, Emmanuel </a:t>
            </a:r>
            <a:r>
              <a:rPr lang="en-US" altLang="zh-TW" dirty="0" err="1"/>
              <a:t>Cecchet</a:t>
            </a:r>
            <a:r>
              <a:rPr lang="en-US" altLang="zh-TW" dirty="0"/>
              <a:t>, and David Irwin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Private memoirs of a smart meter.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In Proceedings of the 2Nd ACM Workshop on Embedded Sensing Systems for Energy-Efficiency in Building, </a:t>
            </a:r>
            <a:r>
              <a:rPr lang="en-US" altLang="zh-TW" dirty="0" err="1"/>
              <a:t>BuildSys</a:t>
            </a:r>
            <a:r>
              <a:rPr lang="en-US" altLang="zh-TW" dirty="0"/>
              <a:t> ’10, 2010.</a:t>
            </a:r>
            <a:br>
              <a:rPr lang="en-US" altLang="zh-TW" dirty="0"/>
            </a:br>
            <a:endParaRPr lang="en-US" altLang="zh-TW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dirty="0"/>
              <a:t>Both of them is about the </a:t>
            </a:r>
            <a:r>
              <a:rPr lang="en-US" altLang="zh-TW" b="1" dirty="0"/>
              <a:t>smart grid(meter) </a:t>
            </a:r>
            <a:r>
              <a:rPr lang="en-US" altLang="zh-TW" dirty="0"/>
              <a:t>will reveal your behavior and activities within home.</a:t>
            </a:r>
            <a:br>
              <a:rPr lang="en-US" altLang="zh-TW" dirty="0"/>
            </a:br>
            <a:r>
              <a:rPr lang="en-US" altLang="zh-TW" dirty="0"/>
              <a:t>E.g. Power consumption, Population</a:t>
            </a:r>
            <a:br>
              <a:rPr lang="en-US" altLang="zh-TW" dirty="0"/>
            </a:br>
            <a:endParaRPr lang="en-US" altLang="zh-TW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dirty="0"/>
          </a:p>
        </p:txBody>
      </p:sp>
      <p:sp>
        <p:nvSpPr>
          <p:cNvPr id="11" name="不規則四邊形 10">
            <a:extLst>
              <a:ext uri="{FF2B5EF4-FFF2-40B4-BE49-F238E27FC236}">
                <a16:creationId xmlns:a16="http://schemas.microsoft.com/office/drawing/2014/main" id="{1AB2CD2C-7E37-8B49-9104-F71B0C18309F}"/>
              </a:ext>
            </a:extLst>
          </p:cNvPr>
          <p:cNvSpPr/>
          <p:nvPr/>
        </p:nvSpPr>
        <p:spPr>
          <a:xfrm rot="10800000">
            <a:off x="5361909" y="-17742"/>
            <a:ext cx="1776827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B2AC4EA4-1F18-F14E-841B-D8E1FE8F6E0F}"/>
              </a:ext>
            </a:extLst>
          </p:cNvPr>
          <p:cNvSpPr txBox="1">
            <a:spLocks/>
          </p:cNvSpPr>
          <p:nvPr/>
        </p:nvSpPr>
        <p:spPr>
          <a:xfrm>
            <a:off x="5361911" y="82275"/>
            <a:ext cx="206558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200" b="1" baseline="-25000" dirty="0">
                <a:solidFill>
                  <a:schemeClr val="accent1">
                    <a:lumMod val="75000"/>
                  </a:schemeClr>
                </a:solidFill>
              </a:rPr>
              <a:t>reference</a:t>
            </a:r>
            <a:endParaRPr kumimoji="1" lang="zh-TW" altLang="en-US" sz="3200" b="1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800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5"/>
            <a:ext cx="3416968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2631428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82304622-513C-F54E-8D43-A812023442DD}"/>
              </a:ext>
            </a:extLst>
          </p:cNvPr>
          <p:cNvSpPr/>
          <p:nvPr/>
        </p:nvSpPr>
        <p:spPr>
          <a:xfrm>
            <a:off x="2884006" y="-7"/>
            <a:ext cx="2971361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6DC24CF-C63A-9847-9837-D04FE6E76FD4}"/>
              </a:ext>
            </a:extLst>
          </p:cNvPr>
          <p:cNvSpPr txBox="1">
            <a:spLocks/>
          </p:cNvSpPr>
          <p:nvPr/>
        </p:nvSpPr>
        <p:spPr>
          <a:xfrm>
            <a:off x="2884007" y="82275"/>
            <a:ext cx="2818356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: Protections</a:t>
            </a:r>
            <a:endParaRPr kumimoji="1" lang="zh-TW" altLang="en-US" sz="3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84230" cy="52728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TW" b="1" dirty="0"/>
              <a:t> Human-in-the-loop solution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dirty="0"/>
              <a:t>However, it is </a:t>
            </a:r>
            <a:r>
              <a:rPr lang="en" altLang="zh-TW" dirty="0"/>
              <a:t>not feasible for many IoT systems for two reasons:</a:t>
            </a:r>
            <a:br>
              <a:rPr lang="en" altLang="zh-TW" dirty="0"/>
            </a:br>
            <a:r>
              <a:rPr lang="en" altLang="zh-TW" dirty="0"/>
              <a:t>1. </a:t>
            </a:r>
            <a:r>
              <a:rPr lang="en-US" altLang="zh-TW" dirty="0"/>
              <a:t>IoT devices </a:t>
            </a:r>
            <a:r>
              <a:rPr lang="en-US" altLang="zh-TW" b="1" dirty="0"/>
              <a:t>increase</a:t>
            </a:r>
            <a:r>
              <a:rPr lang="en-US" altLang="zh-TW" dirty="0"/>
              <a:t> </a:t>
            </a:r>
            <a:r>
              <a:rPr lang="en" altLang="zh-TW" dirty="0"/>
              <a:t>from around ten to several hundred within the next decade.</a:t>
            </a:r>
            <a:br>
              <a:rPr lang="en" altLang="zh-TW" dirty="0"/>
            </a:br>
            <a:r>
              <a:rPr lang="en" altLang="zh-TW" dirty="0"/>
              <a:t>2. Most emerging IoT devices do </a:t>
            </a:r>
            <a:r>
              <a:rPr lang="en" altLang="zh-TW" b="1" dirty="0"/>
              <a:t>not</a:t>
            </a:r>
            <a:r>
              <a:rPr lang="en" altLang="zh-TW" dirty="0"/>
              <a:t> have </a:t>
            </a:r>
            <a:r>
              <a:rPr lang="en" altLang="zh-TW" b="1" dirty="0"/>
              <a:t>a user interface </a:t>
            </a:r>
            <a:r>
              <a:rPr lang="en" altLang="zh-TW" dirty="0"/>
              <a:t>.</a:t>
            </a:r>
            <a:br>
              <a:rPr lang="en" altLang="zh-TW" dirty="0"/>
            </a:br>
            <a:r>
              <a:rPr lang="en" altLang="zh-TW" dirty="0"/>
              <a:t>    In the past, the </a:t>
            </a:r>
            <a:r>
              <a:rPr lang="en" altLang="zh-TW" dirty="0" err="1"/>
              <a:t>solutios</a:t>
            </a:r>
            <a:r>
              <a:rPr lang="en" altLang="zh-TW" dirty="0"/>
              <a:t> are</a:t>
            </a:r>
            <a:br>
              <a:rPr lang="en" altLang="zh-TW" dirty="0"/>
            </a:br>
            <a:r>
              <a:rPr lang="en" altLang="zh-TW" dirty="0"/>
              <a:t>    - pre-loaded keys</a:t>
            </a:r>
            <a:br>
              <a:rPr lang="en" altLang="zh-TW" dirty="0"/>
            </a:br>
            <a:r>
              <a:rPr lang="en" altLang="zh-TW" dirty="0"/>
              <a:t>    - user interfaces</a:t>
            </a:r>
            <a:br>
              <a:rPr lang="en" altLang="zh-TW" dirty="0"/>
            </a:br>
            <a:r>
              <a:rPr lang="en" altLang="zh-TW" dirty="0"/>
              <a:t>    - dedicated pairing hardware  E.g. NFC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" altLang="zh-TW" dirty="0"/>
              <a:t>However, such approaches would overburden manufacturers.</a:t>
            </a:r>
            <a:endParaRPr lang="en-US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kumimoji="1" lang="en-US" altLang="zh-TW" u="sng" dirty="0">
                <a:solidFill>
                  <a:schemeClr val="accent1"/>
                </a:solidFill>
              </a:rPr>
              <a:t> </a:t>
            </a:r>
            <a:r>
              <a:rPr kumimoji="1" lang="en-US" altLang="zh-TW" b="1" u="sng" dirty="0"/>
              <a:t>C</a:t>
            </a:r>
            <a:r>
              <a:rPr lang="en-US" altLang="zh-TW" b="1" u="sng" dirty="0"/>
              <a:t>ontext-based pairing solution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en-US" altLang="zh-TW" dirty="0"/>
              <a:t>Reduce human involvement and use the emergence of context-based pairing to achieve secure pairing process.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TW" b="1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865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5"/>
            <a:ext cx="3416968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2631428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12</a:t>
            </a:fld>
            <a:endParaRPr kumimoji="1" lang="zh-TW" altLang="en-US"/>
          </a:p>
        </p:txBody>
      </p:sp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82304622-513C-F54E-8D43-A812023442DD}"/>
              </a:ext>
            </a:extLst>
          </p:cNvPr>
          <p:cNvSpPr/>
          <p:nvPr/>
        </p:nvSpPr>
        <p:spPr>
          <a:xfrm>
            <a:off x="2884006" y="-7"/>
            <a:ext cx="2971361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6DC24CF-C63A-9847-9837-D04FE6E76FD4}"/>
              </a:ext>
            </a:extLst>
          </p:cNvPr>
          <p:cNvSpPr txBox="1">
            <a:spLocks/>
          </p:cNvSpPr>
          <p:nvPr/>
        </p:nvSpPr>
        <p:spPr>
          <a:xfrm>
            <a:off x="2884007" y="82275"/>
            <a:ext cx="2818356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: Protections</a:t>
            </a:r>
            <a:endParaRPr kumimoji="1" lang="zh-TW" altLang="en-US" sz="3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84230" cy="5272879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sz="2800" dirty="0"/>
              <a:t>Principle : co-present devices will observe the similar events.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sz="2800" dirty="0"/>
              <a:t>Solution : </a:t>
            </a:r>
            <a:r>
              <a:rPr lang="en" altLang="zh-TW" sz="2800" dirty="0"/>
              <a:t>on-board sensors to extract </a:t>
            </a:r>
            <a:r>
              <a:rPr lang="en" altLang="zh-TW" sz="2800" b="1" dirty="0"/>
              <a:t>entropy</a:t>
            </a:r>
            <a:r>
              <a:rPr lang="en" altLang="zh-TW" sz="2800" dirty="0"/>
              <a:t> from the surrounding environment.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" altLang="zh-TW" sz="2400" dirty="0"/>
              <a:t>The sensor measurements translated to </a:t>
            </a:r>
            <a:r>
              <a:rPr lang="en" altLang="zh-TW" sz="2400" b="1" dirty="0"/>
              <a:t>randomness</a:t>
            </a:r>
            <a:r>
              <a:rPr lang="en" altLang="zh-TW" sz="2400" dirty="0"/>
              <a:t>, forming </a:t>
            </a:r>
            <a:r>
              <a:rPr lang="en" altLang="zh-TW" sz="2400" b="1" dirty="0"/>
              <a:t>the basis of a symmetric key agreement protocol.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" altLang="zh-TW" sz="2400" dirty="0"/>
              <a:t>The </a:t>
            </a:r>
            <a:r>
              <a:rPr lang="en" altLang="zh-TW" sz="2400" b="1" dirty="0"/>
              <a:t>unpredictability</a:t>
            </a:r>
            <a:r>
              <a:rPr lang="en" altLang="zh-TW" sz="2400" dirty="0"/>
              <a:t> of the activities in the environment provides the entropy source.</a:t>
            </a:r>
            <a:endParaRPr lang="en" altLang="zh-TW" sz="2400" b="1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" altLang="zh-TW" sz="2800" u="sng" dirty="0"/>
              <a:t>Approach</a:t>
            </a:r>
            <a:r>
              <a:rPr lang="en" altLang="zh-TW" sz="2800" dirty="0"/>
              <a:t>: </a:t>
            </a:r>
            <a:r>
              <a:rPr lang="en" altLang="zh-TW" sz="2800" i="1" dirty="0"/>
              <a:t>usable</a:t>
            </a:r>
            <a:r>
              <a:rPr lang="en" altLang="zh-TW" sz="2800" dirty="0"/>
              <a:t> and </a:t>
            </a:r>
            <a:r>
              <a:rPr lang="en" altLang="zh-TW" sz="2800" i="1" dirty="0"/>
              <a:t>secure</a:t>
            </a:r>
            <a:r>
              <a:rPr lang="en" altLang="zh-TW" sz="2800" dirty="0"/>
              <a:t> IoT device pairing</a:t>
            </a:r>
            <a:br>
              <a:rPr lang="en" altLang="zh-TW" sz="2800" dirty="0"/>
            </a:br>
            <a:r>
              <a:rPr lang="en" altLang="zh-TW" sz="2800" dirty="0"/>
              <a:t>1. Find a common, properly calibrated sensing capability across all devices.</a:t>
            </a:r>
            <a:br>
              <a:rPr lang="en" altLang="zh-TW" sz="2800" dirty="0"/>
            </a:br>
            <a:r>
              <a:rPr lang="en" altLang="zh-TW" sz="2800" dirty="0"/>
              <a:t>    E</a:t>
            </a:r>
            <a:r>
              <a:rPr lang="en" altLang="zh-TW" dirty="0"/>
              <a:t>.g., a microphone or light sensor on each device </a:t>
            </a:r>
            <a:endParaRPr lang="en" altLang="zh-TW" sz="2800" dirty="0"/>
          </a:p>
          <a:p>
            <a:pPr marL="457200" lvl="1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lang="en" altLang="zh-TW" dirty="0"/>
              <a:t/>
            </a:r>
            <a:br>
              <a:rPr lang="en" altLang="zh-TW" dirty="0"/>
            </a:br>
            <a:endParaRPr lang="en" altLang="zh-TW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dirty="0">
              <a:solidFill>
                <a:schemeClr val="accent1"/>
              </a:solidFill>
            </a:endParaRPr>
          </a:p>
        </p:txBody>
      </p:sp>
      <p:sp>
        <p:nvSpPr>
          <p:cNvPr id="9" name="不規則四邊形 8">
            <a:extLst>
              <a:ext uri="{FF2B5EF4-FFF2-40B4-BE49-F238E27FC236}">
                <a16:creationId xmlns:a16="http://schemas.microsoft.com/office/drawing/2014/main" id="{1476116F-51BA-8043-9340-E4705BF2684B}"/>
              </a:ext>
            </a:extLst>
          </p:cNvPr>
          <p:cNvSpPr/>
          <p:nvPr/>
        </p:nvSpPr>
        <p:spPr>
          <a:xfrm rot="10800000">
            <a:off x="5361908" y="-17743"/>
            <a:ext cx="3946084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43A41FD-BA80-BA41-9D46-11FCF9CE5010}"/>
              </a:ext>
            </a:extLst>
          </p:cNvPr>
          <p:cNvSpPr txBox="1">
            <a:spLocks/>
          </p:cNvSpPr>
          <p:nvPr/>
        </p:nvSpPr>
        <p:spPr>
          <a:xfrm>
            <a:off x="5361911" y="82275"/>
            <a:ext cx="4254728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200" b="1" baseline="-25000" dirty="0">
                <a:solidFill>
                  <a:schemeClr val="accent1">
                    <a:lumMod val="75000"/>
                  </a:schemeClr>
                </a:solidFill>
              </a:rPr>
              <a:t>Context-based pairing solution</a:t>
            </a:r>
            <a:endParaRPr kumimoji="1" lang="zh-TW" altLang="en-US" sz="3200" b="1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83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5"/>
            <a:ext cx="3416968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2631428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82304622-513C-F54E-8D43-A812023442DD}"/>
              </a:ext>
            </a:extLst>
          </p:cNvPr>
          <p:cNvSpPr/>
          <p:nvPr/>
        </p:nvSpPr>
        <p:spPr>
          <a:xfrm>
            <a:off x="2884006" y="-7"/>
            <a:ext cx="2971361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6DC24CF-C63A-9847-9837-D04FE6E76FD4}"/>
              </a:ext>
            </a:extLst>
          </p:cNvPr>
          <p:cNvSpPr txBox="1">
            <a:spLocks/>
          </p:cNvSpPr>
          <p:nvPr/>
        </p:nvSpPr>
        <p:spPr>
          <a:xfrm>
            <a:off x="2884007" y="82275"/>
            <a:ext cx="2818356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: Protections</a:t>
            </a:r>
            <a:endParaRPr kumimoji="1" lang="zh-TW" altLang="en-US" sz="3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84230" cy="5272879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lang="en" altLang="zh-TW" sz="2800" dirty="0"/>
              <a:t>2.</a:t>
            </a:r>
            <a:r>
              <a:rPr lang="en-US" altLang="zh-TW" sz="2800" dirty="0"/>
              <a:t> Because of the diversity of hardware capability in smart home, the device </a:t>
            </a:r>
            <a:r>
              <a:rPr lang="en-US" altLang="zh-TW" sz="2800" b="1" dirty="0"/>
              <a:t>heterogeneity</a:t>
            </a:r>
            <a:r>
              <a:rPr lang="en-US" altLang="zh-TW" sz="2800" dirty="0"/>
              <a:t> should be considered.</a:t>
            </a:r>
            <a:r>
              <a:rPr lang="zh-TW" altLang="en-US" sz="2800" dirty="0"/>
              <a:t> </a:t>
            </a:r>
            <a:r>
              <a:rPr lang="en-US" altLang="zh-TW" sz="2800" dirty="0"/>
              <a:t> (</a:t>
            </a:r>
            <a:r>
              <a:rPr lang="en-US" altLang="zh-TW" sz="2800" i="1" dirty="0"/>
              <a:t>For usable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不同的</a:t>
            </a:r>
            <a:r>
              <a:rPr lang="en-US" altLang="zh-TW" sz="2800" dirty="0" smtClean="0"/>
              <a:t>sensing</a:t>
            </a:r>
            <a:r>
              <a:rPr lang="en-US" altLang="zh-TW" sz="2800" i="1" dirty="0"/>
              <a:t/>
            </a:r>
            <a:br>
              <a:rPr lang="en-US" altLang="zh-TW" sz="2800" i="1" dirty="0"/>
            </a:br>
            <a:r>
              <a:rPr lang="en-US" altLang="zh-TW" sz="2800" i="1" dirty="0"/>
              <a:t>         </a:t>
            </a:r>
            <a:r>
              <a:rPr lang="en-US" altLang="zh-TW" sz="2800" dirty="0"/>
              <a:t>Challenges: </a:t>
            </a:r>
          </a:p>
          <a:p>
            <a:pPr marL="914400" lvl="2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lang="en-US" altLang="zh-TW" sz="3000" dirty="0"/>
              <a:t> - </a:t>
            </a:r>
            <a:r>
              <a:rPr lang="en-US" altLang="zh-TW" sz="2800" dirty="0"/>
              <a:t>Heterogeneous device landscape, that is, </a:t>
            </a:r>
            <a:r>
              <a:rPr lang="en-US" altLang="zh-TW" sz="2800" b="1" dirty="0"/>
              <a:t>different sensing modality</a:t>
            </a:r>
            <a:r>
              <a:rPr lang="en-US" altLang="zh-TW" sz="2800" dirty="0"/>
              <a:t>, cannot compare directly.</a:t>
            </a:r>
            <a:r>
              <a:rPr lang="zh-TW" altLang="en-US" sz="2800" dirty="0"/>
              <a:t> </a:t>
            </a:r>
            <a:r>
              <a:rPr lang="en-US" altLang="zh-TW" sz="2800" dirty="0"/>
              <a:t/>
            </a:r>
            <a:br>
              <a:rPr lang="en-US" altLang="zh-TW" sz="2800" dirty="0"/>
            </a:br>
            <a:r>
              <a:rPr lang="en-US" altLang="zh-TW" sz="2800" dirty="0"/>
              <a:t> - </a:t>
            </a:r>
            <a:r>
              <a:rPr lang="en" altLang="zh-TW" sz="2800" dirty="0"/>
              <a:t>Even sensors of the same type may measure an event in a different way because of </a:t>
            </a:r>
            <a:r>
              <a:rPr lang="en" altLang="zh-TW" sz="2800" b="1" dirty="0"/>
              <a:t>d</a:t>
            </a:r>
            <a:r>
              <a:rPr lang="en-US" altLang="zh-TW" sz="2800" b="1" dirty="0" err="1"/>
              <a:t>ifferent</a:t>
            </a:r>
            <a:r>
              <a:rPr lang="en-US" altLang="zh-TW" sz="2800" b="1" dirty="0"/>
              <a:t> chipsets or calibration methods</a:t>
            </a:r>
            <a:r>
              <a:rPr lang="en-US" altLang="zh-TW" sz="2800" dirty="0"/>
              <a:t>.</a:t>
            </a:r>
            <a:endParaRPr lang="en-US" altLang="zh-TW" sz="2800" i="1" dirty="0"/>
          </a:p>
          <a:p>
            <a:pPr marL="457200" lvl="1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lang="en-US" altLang="zh-TW" sz="2800" dirty="0"/>
              <a:t>3. </a:t>
            </a:r>
            <a:r>
              <a:rPr lang="en" altLang="zh-TW" sz="2800" dirty="0"/>
              <a:t>Emerging IoT products that often have only one </a:t>
            </a:r>
            <a:r>
              <a:rPr lang="en-US" altLang="zh-TW" sz="2800" b="1" dirty="0"/>
              <a:t>embedded sensors </a:t>
            </a:r>
            <a:r>
              <a:rPr lang="en" altLang="zh-TW" sz="2800" dirty="0"/>
              <a:t>to optimize cost, power consumption, and form factor.</a:t>
            </a:r>
            <a:br>
              <a:rPr lang="en" altLang="zh-TW" sz="2800" dirty="0"/>
            </a:br>
            <a:r>
              <a:rPr lang="en" altLang="zh-TW" sz="2800" dirty="0"/>
              <a:t>4. Rely on </a:t>
            </a:r>
            <a:r>
              <a:rPr lang="en" altLang="zh-TW" sz="2800" b="1" dirty="0"/>
              <a:t>a suitable invariant property </a:t>
            </a:r>
            <a:r>
              <a:rPr lang="en" altLang="zh-TW" sz="2800" dirty="0"/>
              <a:t>measured by devices with a wide variety of configurations.</a:t>
            </a:r>
            <a:br>
              <a:rPr lang="en" altLang="zh-TW" sz="2800" dirty="0"/>
            </a:br>
            <a:endParaRPr lang="en" altLang="zh-TW" sz="2800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TW" sz="2800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dirty="0">
              <a:solidFill>
                <a:schemeClr val="accent1"/>
              </a:solidFill>
            </a:endParaRPr>
          </a:p>
        </p:txBody>
      </p:sp>
      <p:sp>
        <p:nvSpPr>
          <p:cNvPr id="9" name="不規則四邊形 8">
            <a:extLst>
              <a:ext uri="{FF2B5EF4-FFF2-40B4-BE49-F238E27FC236}">
                <a16:creationId xmlns:a16="http://schemas.microsoft.com/office/drawing/2014/main" id="{1476116F-51BA-8043-9340-E4705BF2684B}"/>
              </a:ext>
            </a:extLst>
          </p:cNvPr>
          <p:cNvSpPr/>
          <p:nvPr/>
        </p:nvSpPr>
        <p:spPr>
          <a:xfrm rot="10800000">
            <a:off x="5361908" y="-17744"/>
            <a:ext cx="5303674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43A41FD-BA80-BA41-9D46-11FCF9CE5010}"/>
              </a:ext>
            </a:extLst>
          </p:cNvPr>
          <p:cNvSpPr txBox="1">
            <a:spLocks/>
          </p:cNvSpPr>
          <p:nvPr/>
        </p:nvSpPr>
        <p:spPr>
          <a:xfrm>
            <a:off x="5361911" y="82275"/>
            <a:ext cx="4254728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200" b="1" baseline="-25000" dirty="0">
                <a:solidFill>
                  <a:schemeClr val="accent1">
                    <a:lumMod val="75000"/>
                  </a:schemeClr>
                </a:solidFill>
              </a:rPr>
              <a:t>Context-based pairing solution</a:t>
            </a:r>
            <a:endParaRPr kumimoji="1" lang="zh-TW" altLang="en-US" sz="3200" b="1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向右箭號 2">
            <a:extLst>
              <a:ext uri="{FF2B5EF4-FFF2-40B4-BE49-F238E27FC236}">
                <a16:creationId xmlns:a16="http://schemas.microsoft.com/office/drawing/2014/main" id="{9CD83871-F338-5C49-8C35-86C5EF9F1996}"/>
              </a:ext>
            </a:extLst>
          </p:cNvPr>
          <p:cNvSpPr/>
          <p:nvPr/>
        </p:nvSpPr>
        <p:spPr>
          <a:xfrm>
            <a:off x="1541772" y="1909009"/>
            <a:ext cx="479533" cy="46522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不規則四邊形 12">
            <a:extLst>
              <a:ext uri="{FF2B5EF4-FFF2-40B4-BE49-F238E27FC236}">
                <a16:creationId xmlns:a16="http://schemas.microsoft.com/office/drawing/2014/main" id="{05CE353A-1098-1C4E-B6BB-537465808239}"/>
              </a:ext>
            </a:extLst>
          </p:cNvPr>
          <p:cNvSpPr/>
          <p:nvPr/>
        </p:nvSpPr>
        <p:spPr>
          <a:xfrm rot="10800000">
            <a:off x="8975230" y="-12700"/>
            <a:ext cx="1690352" cy="663845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B258F468-AF45-664E-83FF-249A88762051}"/>
              </a:ext>
            </a:extLst>
          </p:cNvPr>
          <p:cNvSpPr txBox="1">
            <a:spLocks/>
          </p:cNvSpPr>
          <p:nvPr/>
        </p:nvSpPr>
        <p:spPr>
          <a:xfrm>
            <a:off x="8732648" y="164918"/>
            <a:ext cx="2175515" cy="464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200" b="1" baseline="-25000" dirty="0">
                <a:solidFill>
                  <a:schemeClr val="accent1">
                    <a:lumMod val="75000"/>
                  </a:schemeClr>
                </a:solidFill>
              </a:rPr>
              <a:t>Approach</a:t>
            </a:r>
            <a:endParaRPr kumimoji="1" lang="zh-TW" altLang="en-US" sz="3200" b="1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741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5"/>
            <a:ext cx="3416968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2631428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14</a:t>
            </a:fld>
            <a:endParaRPr kumimoji="1" lang="zh-TW" altLang="en-US"/>
          </a:p>
        </p:txBody>
      </p:sp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82304622-513C-F54E-8D43-A812023442DD}"/>
              </a:ext>
            </a:extLst>
          </p:cNvPr>
          <p:cNvSpPr/>
          <p:nvPr/>
        </p:nvSpPr>
        <p:spPr>
          <a:xfrm>
            <a:off x="2884006" y="-7"/>
            <a:ext cx="2971361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6DC24CF-C63A-9847-9837-D04FE6E76FD4}"/>
              </a:ext>
            </a:extLst>
          </p:cNvPr>
          <p:cNvSpPr txBox="1">
            <a:spLocks/>
          </p:cNvSpPr>
          <p:nvPr/>
        </p:nvSpPr>
        <p:spPr>
          <a:xfrm>
            <a:off x="2884007" y="82275"/>
            <a:ext cx="2818356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: Protections</a:t>
            </a:r>
            <a:endParaRPr kumimoji="1" lang="zh-TW" altLang="en-US" sz="3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84230" cy="5272879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sz="2800" dirty="0"/>
              <a:t>Goal : find a good property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altLang="zh-TW" sz="2400" dirty="0"/>
              <a:t>It is part of </a:t>
            </a:r>
            <a:r>
              <a:rPr lang="en-US" altLang="zh-TW" sz="2400" b="1" dirty="0"/>
              <a:t>sensory data</a:t>
            </a:r>
            <a:r>
              <a:rPr lang="en-US" altLang="zh-TW" sz="2400" dirty="0"/>
              <a:t> observed from different IoT devices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altLang="zh-TW" sz="2400" dirty="0"/>
              <a:t>It contains </a:t>
            </a:r>
            <a:r>
              <a:rPr lang="en-US" altLang="zh-TW" sz="2400" b="1" dirty="0"/>
              <a:t>contextual content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altLang="zh-TW" sz="2400" dirty="0"/>
              <a:t>It must be </a:t>
            </a:r>
            <a:r>
              <a:rPr lang="en-US" altLang="zh-TW" sz="2400" b="1" dirty="0"/>
              <a:t>stronger understanding</a:t>
            </a:r>
            <a:endParaRPr lang="en-US" altLang="zh-TW" sz="2800" dirty="0"/>
          </a:p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lang="en" altLang="zh-TW" dirty="0"/>
              <a:t>	</a:t>
            </a:r>
            <a:r>
              <a:rPr lang="en" altLang="zh-TW" dirty="0">
                <a:solidFill>
                  <a:schemeClr val="accent1"/>
                </a:solidFill>
              </a:rPr>
              <a:t>analogous human behavior through the following scenario</a:t>
            </a:r>
            <a:r>
              <a:rPr lang="en" altLang="zh-TW" dirty="0" smtClean="0"/>
              <a:t>.</a:t>
            </a:r>
          </a:p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lang="zh-TW" altLang="en-US" dirty="0" smtClean="0"/>
              <a:t>怎麼證明知道的是同一件事</a:t>
            </a:r>
            <a:r>
              <a:rPr lang="zh-TW" altLang="en-US" dirty="0"/>
              <a:t>情</a:t>
            </a:r>
            <a:r>
              <a:rPr lang="en" altLang="zh-TW" dirty="0" smtClean="0"/>
              <a:t> </a:t>
            </a:r>
            <a:r>
              <a:rPr lang="en" altLang="zh-TW" dirty="0"/>
              <a:t/>
            </a:r>
            <a:br>
              <a:rPr lang="en" altLang="zh-TW" dirty="0"/>
            </a:br>
            <a:r>
              <a:rPr lang="en" altLang="zh-TW" dirty="0"/>
              <a:t>           </a:t>
            </a:r>
          </a:p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endParaRPr kumimoji="1" lang="en-US" altLang="zh-TW" dirty="0">
              <a:solidFill>
                <a:schemeClr val="accent1"/>
              </a:solidFill>
            </a:endParaRPr>
          </a:p>
        </p:txBody>
      </p:sp>
      <p:sp>
        <p:nvSpPr>
          <p:cNvPr id="9" name="不規則四邊形 8">
            <a:extLst>
              <a:ext uri="{FF2B5EF4-FFF2-40B4-BE49-F238E27FC236}">
                <a16:creationId xmlns:a16="http://schemas.microsoft.com/office/drawing/2014/main" id="{1476116F-51BA-8043-9340-E4705BF2684B}"/>
              </a:ext>
            </a:extLst>
          </p:cNvPr>
          <p:cNvSpPr/>
          <p:nvPr/>
        </p:nvSpPr>
        <p:spPr>
          <a:xfrm rot="10800000">
            <a:off x="5361908" y="-17744"/>
            <a:ext cx="5303674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43A41FD-BA80-BA41-9D46-11FCF9CE5010}"/>
              </a:ext>
            </a:extLst>
          </p:cNvPr>
          <p:cNvSpPr txBox="1">
            <a:spLocks/>
          </p:cNvSpPr>
          <p:nvPr/>
        </p:nvSpPr>
        <p:spPr>
          <a:xfrm>
            <a:off x="5361911" y="82275"/>
            <a:ext cx="4254728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200" b="1" baseline="-25000" dirty="0">
                <a:solidFill>
                  <a:schemeClr val="accent1">
                    <a:lumMod val="75000"/>
                  </a:schemeClr>
                </a:solidFill>
              </a:rPr>
              <a:t>Context-based pairing solution</a:t>
            </a:r>
            <a:endParaRPr kumimoji="1" lang="zh-TW" altLang="en-US" sz="3200" b="1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不規則四邊形 12">
            <a:extLst>
              <a:ext uri="{FF2B5EF4-FFF2-40B4-BE49-F238E27FC236}">
                <a16:creationId xmlns:a16="http://schemas.microsoft.com/office/drawing/2014/main" id="{05CE353A-1098-1C4E-B6BB-537465808239}"/>
              </a:ext>
            </a:extLst>
          </p:cNvPr>
          <p:cNvSpPr/>
          <p:nvPr/>
        </p:nvSpPr>
        <p:spPr>
          <a:xfrm rot="10800000">
            <a:off x="8975230" y="-12700"/>
            <a:ext cx="1690352" cy="663845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B258F468-AF45-664E-83FF-249A88762051}"/>
              </a:ext>
            </a:extLst>
          </p:cNvPr>
          <p:cNvSpPr txBox="1">
            <a:spLocks/>
          </p:cNvSpPr>
          <p:nvPr/>
        </p:nvSpPr>
        <p:spPr>
          <a:xfrm>
            <a:off x="8732648" y="164918"/>
            <a:ext cx="2175515" cy="464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200" b="1" baseline="-25000" dirty="0">
                <a:solidFill>
                  <a:schemeClr val="accent1">
                    <a:lumMod val="75000"/>
                  </a:schemeClr>
                </a:solidFill>
              </a:rPr>
              <a:t>Approach</a:t>
            </a:r>
            <a:endParaRPr kumimoji="1" lang="zh-TW" altLang="en-US" sz="3200" b="1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40323F27-853A-8A4A-9008-F8B164849401}"/>
              </a:ext>
            </a:extLst>
          </p:cNvPr>
          <p:cNvSpPr/>
          <p:nvPr/>
        </p:nvSpPr>
        <p:spPr>
          <a:xfrm>
            <a:off x="1228951" y="2866136"/>
            <a:ext cx="479533" cy="46522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0" name="圖形 19" descr="使用者">
            <a:extLst>
              <a:ext uri="{FF2B5EF4-FFF2-40B4-BE49-F238E27FC236}">
                <a16:creationId xmlns:a16="http://schemas.microsoft.com/office/drawing/2014/main" id="{A154FAD6-6D20-8742-AD61-BBD32BFC2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884007" y="4960145"/>
            <a:ext cx="914400" cy="914400"/>
          </a:xfrm>
          <a:prstGeom prst="rect">
            <a:avLst/>
          </a:prstGeom>
        </p:spPr>
      </p:pic>
      <p:pic>
        <p:nvPicPr>
          <p:cNvPr id="22" name="圖形 21" descr="使用者">
            <a:extLst>
              <a:ext uri="{FF2B5EF4-FFF2-40B4-BE49-F238E27FC236}">
                <a16:creationId xmlns:a16="http://schemas.microsoft.com/office/drawing/2014/main" id="{4489FD2D-5D29-7948-8691-AA9F1AE2F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19277" y="4934742"/>
            <a:ext cx="914400" cy="914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CFBF1F0-87F6-DB45-834F-200C07A12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276" y="4220340"/>
            <a:ext cx="914401" cy="91440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7063E67E-6605-F841-AE9E-E1D397842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006" y="4137820"/>
            <a:ext cx="914401" cy="914401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D4B322AB-E0F4-DC40-9237-2A0E0F916D8F}"/>
              </a:ext>
            </a:extLst>
          </p:cNvPr>
          <p:cNvSpPr/>
          <p:nvPr/>
        </p:nvSpPr>
        <p:spPr>
          <a:xfrm>
            <a:off x="4116722" y="4003845"/>
            <a:ext cx="176463" cy="18707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29" name="圖片 28" descr="一張含有 向量圖形, 文字 的圖片&#10;&#10;&#10;&#10;自動產生的描述">
            <a:extLst>
              <a:ext uri="{FF2B5EF4-FFF2-40B4-BE49-F238E27FC236}">
                <a16:creationId xmlns:a16="http://schemas.microsoft.com/office/drawing/2014/main" id="{67B3F4DC-3F72-4B4F-902A-A01F9590C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0399" y="3945694"/>
            <a:ext cx="1136886" cy="1136886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8A6C59ED-86D1-7E4B-8689-3F787E0FF3F7}"/>
              </a:ext>
            </a:extLst>
          </p:cNvPr>
          <p:cNvSpPr txBox="1"/>
          <p:nvPr/>
        </p:nvSpPr>
        <p:spPr>
          <a:xfrm>
            <a:off x="2071979" y="4612941"/>
            <a:ext cx="712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event</a:t>
            </a:r>
          </a:p>
        </p:txBody>
      </p:sp>
      <p:sp>
        <p:nvSpPr>
          <p:cNvPr id="38" name="內容版面配置區 2">
            <a:extLst>
              <a:ext uri="{FF2B5EF4-FFF2-40B4-BE49-F238E27FC236}">
                <a16:creationId xmlns:a16="http://schemas.microsoft.com/office/drawing/2014/main" id="{64753209-0383-1E40-980D-DFD1364EAFCC}"/>
              </a:ext>
            </a:extLst>
          </p:cNvPr>
          <p:cNvSpPr txBox="1">
            <a:spLocks/>
          </p:cNvSpPr>
          <p:nvPr/>
        </p:nvSpPr>
        <p:spPr>
          <a:xfrm>
            <a:off x="4347545" y="3945693"/>
            <a:ext cx="7645873" cy="216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kumimoji="1" lang="en-US" altLang="zh-TW" dirty="0">
                <a:solidFill>
                  <a:schemeClr val="accent1"/>
                </a:solidFill>
              </a:rPr>
              <a:t> in the IoT device regime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kumimoji="1" lang="en-US" altLang="zh-TW" dirty="0">
                <a:solidFill>
                  <a:schemeClr val="accent1"/>
                </a:solidFill>
              </a:rPr>
              <a:t>Heterogeneous devices (desperate sensing)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kumimoji="1" lang="en-US" altLang="zh-TW" b="1" dirty="0">
                <a:solidFill>
                  <a:schemeClr val="accent1"/>
                </a:solidFill>
              </a:rPr>
              <a:t>Timing</a:t>
            </a:r>
            <a:r>
              <a:rPr kumimoji="1" lang="en-US" altLang="zh-TW" dirty="0">
                <a:solidFill>
                  <a:schemeClr val="accent1"/>
                </a:solidFill>
              </a:rPr>
              <a:t> information as an invariant property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altLang="zh-TW" dirty="0">
                <a:solidFill>
                  <a:schemeClr val="accent1"/>
                </a:solidFill>
              </a:rPr>
              <a:t>“</a:t>
            </a:r>
            <a:r>
              <a:rPr lang="en-US" altLang="zh-TW" i="1" dirty="0">
                <a:solidFill>
                  <a:schemeClr val="accent1"/>
                </a:solidFill>
              </a:rPr>
              <a:t>numerically different yet contextually similar</a:t>
            </a:r>
            <a:r>
              <a:rPr lang="en-US" altLang="zh-TW" dirty="0">
                <a:solidFill>
                  <a:schemeClr val="accent1"/>
                </a:solidFill>
              </a:rPr>
              <a:t>”</a:t>
            </a:r>
            <a:endParaRPr kumimoji="1" lang="en-US" altLang="zh-TW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45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5"/>
            <a:ext cx="3416968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2631428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15</a:t>
            </a:fld>
            <a:endParaRPr kumimoji="1" lang="zh-TW" altLang="en-US"/>
          </a:p>
        </p:txBody>
      </p:sp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82304622-513C-F54E-8D43-A812023442DD}"/>
              </a:ext>
            </a:extLst>
          </p:cNvPr>
          <p:cNvSpPr/>
          <p:nvPr/>
        </p:nvSpPr>
        <p:spPr>
          <a:xfrm>
            <a:off x="2884006" y="-7"/>
            <a:ext cx="2971361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6DC24CF-C63A-9847-9837-D04FE6E76FD4}"/>
              </a:ext>
            </a:extLst>
          </p:cNvPr>
          <p:cNvSpPr txBox="1">
            <a:spLocks/>
          </p:cNvSpPr>
          <p:nvPr/>
        </p:nvSpPr>
        <p:spPr>
          <a:xfrm>
            <a:off x="2884007" y="82275"/>
            <a:ext cx="2818356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: Protections</a:t>
            </a:r>
            <a:endParaRPr kumimoji="1" lang="zh-TW" altLang="en-US" sz="3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不規則四邊形 8">
            <a:extLst>
              <a:ext uri="{FF2B5EF4-FFF2-40B4-BE49-F238E27FC236}">
                <a16:creationId xmlns:a16="http://schemas.microsoft.com/office/drawing/2014/main" id="{1476116F-51BA-8043-9340-E4705BF2684B}"/>
              </a:ext>
            </a:extLst>
          </p:cNvPr>
          <p:cNvSpPr/>
          <p:nvPr/>
        </p:nvSpPr>
        <p:spPr>
          <a:xfrm rot="10800000">
            <a:off x="5361908" y="-17743"/>
            <a:ext cx="3946084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43A41FD-BA80-BA41-9D46-11FCF9CE5010}"/>
              </a:ext>
            </a:extLst>
          </p:cNvPr>
          <p:cNvSpPr txBox="1">
            <a:spLocks/>
          </p:cNvSpPr>
          <p:nvPr/>
        </p:nvSpPr>
        <p:spPr>
          <a:xfrm>
            <a:off x="5361911" y="82275"/>
            <a:ext cx="4254728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200" b="1" baseline="-25000" dirty="0">
                <a:solidFill>
                  <a:schemeClr val="accent1">
                    <a:lumMod val="75000"/>
                  </a:schemeClr>
                </a:solidFill>
              </a:rPr>
              <a:t>Context-based pairing solution</a:t>
            </a:r>
            <a:endParaRPr kumimoji="1" lang="zh-TW" altLang="en-US" sz="3200" b="1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圖片 12" descr="一張含有 文字, 地圖 的圖片&#10;&#10;&#10;&#10;自動產生的描述">
            <a:extLst>
              <a:ext uri="{FF2B5EF4-FFF2-40B4-BE49-F238E27FC236}">
                <a16:creationId xmlns:a16="http://schemas.microsoft.com/office/drawing/2014/main" id="{12FE672D-E10B-F548-8FB3-D36223B7D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095"/>
          <a:stretch/>
        </p:blipFill>
        <p:spPr>
          <a:xfrm>
            <a:off x="1875988" y="863327"/>
            <a:ext cx="9694801" cy="542847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05BD64E-1311-0B4A-99FC-8F324BE6A183}"/>
              </a:ext>
            </a:extLst>
          </p:cNvPr>
          <p:cNvSpPr txBox="1"/>
          <p:nvPr/>
        </p:nvSpPr>
        <p:spPr>
          <a:xfrm>
            <a:off x="1875988" y="2094331"/>
            <a:ext cx="75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Bob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4E82992-7468-FC4B-973B-8780B4D48E5D}"/>
              </a:ext>
            </a:extLst>
          </p:cNvPr>
          <p:cNvSpPr txBox="1"/>
          <p:nvPr/>
        </p:nvSpPr>
        <p:spPr>
          <a:xfrm>
            <a:off x="575452" y="4624623"/>
            <a:ext cx="2456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Coffee machine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7DF2CC-5D99-9545-8B8C-6C5E5F11106E}"/>
              </a:ext>
            </a:extLst>
          </p:cNvPr>
          <p:cNvSpPr txBox="1"/>
          <p:nvPr/>
        </p:nvSpPr>
        <p:spPr>
          <a:xfrm>
            <a:off x="1903680" y="3359477"/>
            <a:ext cx="766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Dan</a:t>
            </a:r>
          </a:p>
        </p:txBody>
      </p:sp>
    </p:spTree>
    <p:extLst>
      <p:ext uri="{BB962C8B-B14F-4D97-AF65-F5344CB8AC3E}">
        <p14:creationId xmlns:p14="http://schemas.microsoft.com/office/powerpoint/2010/main" val="2519292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5"/>
            <a:ext cx="3416968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2631428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16</a:t>
            </a:fld>
            <a:endParaRPr kumimoji="1" lang="zh-TW" altLang="en-US"/>
          </a:p>
        </p:txBody>
      </p:sp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82304622-513C-F54E-8D43-A812023442DD}"/>
              </a:ext>
            </a:extLst>
          </p:cNvPr>
          <p:cNvSpPr/>
          <p:nvPr/>
        </p:nvSpPr>
        <p:spPr>
          <a:xfrm>
            <a:off x="2884006" y="-7"/>
            <a:ext cx="2971361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6DC24CF-C63A-9847-9837-D04FE6E76FD4}"/>
              </a:ext>
            </a:extLst>
          </p:cNvPr>
          <p:cNvSpPr txBox="1">
            <a:spLocks/>
          </p:cNvSpPr>
          <p:nvPr/>
        </p:nvSpPr>
        <p:spPr>
          <a:xfrm>
            <a:off x="2884007" y="82275"/>
            <a:ext cx="2818356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: Protections</a:t>
            </a:r>
            <a:endParaRPr kumimoji="1" lang="zh-TW" altLang="en-US" sz="3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84230" cy="5272879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sz="2800" dirty="0"/>
              <a:t> S</a:t>
            </a:r>
            <a:r>
              <a:rPr lang="en" altLang="zh-TW" sz="2800" dirty="0"/>
              <a:t>ensing devices can detect relevant events, </a:t>
            </a:r>
            <a:r>
              <a:rPr lang="en" altLang="zh-TW" sz="2800" b="1" dirty="0"/>
              <a:t>group</a:t>
            </a:r>
            <a:r>
              <a:rPr lang="en" altLang="zh-TW" sz="2800" dirty="0"/>
              <a:t> them by </a:t>
            </a:r>
            <a:r>
              <a:rPr lang="en" altLang="zh-TW" sz="2800" b="1" dirty="0"/>
              <a:t>event type </a:t>
            </a:r>
            <a:r>
              <a:rPr lang="en" altLang="zh-TW" sz="2800" dirty="0"/>
              <a:t>(e.g., using unsupervised clustering</a:t>
            </a:r>
            <a:r>
              <a:rPr lang="en" altLang="zh-TW" sz="2800" dirty="0" smtClean="0"/>
              <a:t>)</a:t>
            </a:r>
            <a:r>
              <a:rPr lang="zh-TW" altLang="en-US" sz="2800" dirty="0" smtClean="0"/>
              <a:t>把時間區隔當成指紋</a:t>
            </a:r>
            <a:r>
              <a:rPr lang="en" altLang="zh-TW" sz="2800" dirty="0"/>
              <a:t/>
            </a:r>
            <a:br>
              <a:rPr lang="en" altLang="zh-TW" sz="2800" dirty="0"/>
            </a:br>
            <a:endParaRPr lang="en" altLang="zh-TW" sz="2800" dirty="0"/>
          </a:p>
          <a:p>
            <a:pPr marL="1371600" lvl="2" indent="-4572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+mj-lt"/>
              <a:buAutoNum type="arabicPeriod"/>
            </a:pPr>
            <a:r>
              <a:rPr lang="en" altLang="zh-TW" sz="2600" b="1" dirty="0"/>
              <a:t>Time interval </a:t>
            </a:r>
            <a:r>
              <a:rPr lang="en" altLang="zh-TW" sz="2600" dirty="0"/>
              <a:t>between subsequent occurrence of each event type</a:t>
            </a:r>
          </a:p>
          <a:p>
            <a:pPr marL="1371600" lvl="2" indent="-4572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+mj-lt"/>
              <a:buAutoNum type="arabicPeriod"/>
            </a:pPr>
            <a:r>
              <a:rPr lang="en" altLang="zh-TW" sz="2600" dirty="0"/>
              <a:t>Map the time interval measurements to a collection of </a:t>
            </a:r>
            <a:r>
              <a:rPr lang="en" altLang="zh-TW" sz="2600" b="1" i="1" dirty="0"/>
              <a:t>fingerprints</a:t>
            </a:r>
            <a:r>
              <a:rPr lang="en" altLang="zh-TW" sz="2600" dirty="0"/>
              <a:t>. </a:t>
            </a:r>
          </a:p>
          <a:p>
            <a:pPr marL="1371600" lvl="2" indent="-4572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+mj-lt"/>
              <a:buAutoNum type="arabicPeriod"/>
            </a:pPr>
            <a:r>
              <a:rPr lang="en" altLang="zh-TW" sz="2600" dirty="0"/>
              <a:t>Fingerprints can then be incorporated into </a:t>
            </a:r>
            <a:r>
              <a:rPr lang="en" altLang="zh-TW" sz="2600" b="1" dirty="0"/>
              <a:t>a verification algorithm </a:t>
            </a:r>
            <a:r>
              <a:rPr lang="en" altLang="zh-TW" sz="2600" dirty="0"/>
              <a:t>to prove </a:t>
            </a:r>
            <a:r>
              <a:rPr lang="en" altLang="zh-TW" sz="2600" b="1" dirty="0"/>
              <a:t>co-presence</a:t>
            </a:r>
          </a:p>
          <a:p>
            <a:pPr marL="1371600" lvl="2" indent="-4572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+mj-lt"/>
              <a:buAutoNum type="arabicPeriod"/>
            </a:pPr>
            <a:r>
              <a:rPr lang="en-US" altLang="zh-TW" sz="2600" dirty="0"/>
              <a:t>T</a:t>
            </a:r>
            <a:r>
              <a:rPr lang="en" altLang="zh-TW" sz="2600" dirty="0"/>
              <a:t>hen fingerprints contribute to the generation of </a:t>
            </a:r>
            <a:r>
              <a:rPr lang="en" altLang="zh-TW" sz="2600" b="1" dirty="0"/>
              <a:t>a shared symmetric key. </a:t>
            </a:r>
            <a:r>
              <a:rPr lang="en" altLang="zh-TW" sz="2400" dirty="0"/>
              <a:t/>
            </a:r>
            <a:br>
              <a:rPr lang="en" altLang="zh-TW" sz="2400" dirty="0"/>
            </a:br>
            <a:endParaRPr lang="en" altLang="zh-TW" sz="2400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dirty="0">
              <a:solidFill>
                <a:schemeClr val="accent1"/>
              </a:solidFill>
            </a:endParaRPr>
          </a:p>
        </p:txBody>
      </p:sp>
      <p:sp>
        <p:nvSpPr>
          <p:cNvPr id="9" name="不規則四邊形 8">
            <a:extLst>
              <a:ext uri="{FF2B5EF4-FFF2-40B4-BE49-F238E27FC236}">
                <a16:creationId xmlns:a16="http://schemas.microsoft.com/office/drawing/2014/main" id="{1476116F-51BA-8043-9340-E4705BF2684B}"/>
              </a:ext>
            </a:extLst>
          </p:cNvPr>
          <p:cNvSpPr/>
          <p:nvPr/>
        </p:nvSpPr>
        <p:spPr>
          <a:xfrm rot="10800000">
            <a:off x="5361908" y="-17743"/>
            <a:ext cx="3946084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43A41FD-BA80-BA41-9D46-11FCF9CE5010}"/>
              </a:ext>
            </a:extLst>
          </p:cNvPr>
          <p:cNvSpPr txBox="1">
            <a:spLocks/>
          </p:cNvSpPr>
          <p:nvPr/>
        </p:nvSpPr>
        <p:spPr>
          <a:xfrm>
            <a:off x="5361911" y="82275"/>
            <a:ext cx="4254728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200" b="1" baseline="-25000" dirty="0">
                <a:solidFill>
                  <a:schemeClr val="accent1">
                    <a:lumMod val="75000"/>
                  </a:schemeClr>
                </a:solidFill>
              </a:rPr>
              <a:t>Context-based pairing solution</a:t>
            </a:r>
            <a:endParaRPr kumimoji="1" lang="zh-TW" altLang="en-US" sz="3200" b="1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676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5"/>
            <a:ext cx="3416968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2631428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17</a:t>
            </a:fld>
            <a:endParaRPr kumimoji="1" lang="zh-TW" altLang="en-US"/>
          </a:p>
        </p:txBody>
      </p:sp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82304622-513C-F54E-8D43-A812023442DD}"/>
              </a:ext>
            </a:extLst>
          </p:cNvPr>
          <p:cNvSpPr/>
          <p:nvPr/>
        </p:nvSpPr>
        <p:spPr>
          <a:xfrm>
            <a:off x="2884006" y="-7"/>
            <a:ext cx="2971361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6DC24CF-C63A-9847-9837-D04FE6E76FD4}"/>
              </a:ext>
            </a:extLst>
          </p:cNvPr>
          <p:cNvSpPr txBox="1">
            <a:spLocks/>
          </p:cNvSpPr>
          <p:nvPr/>
        </p:nvSpPr>
        <p:spPr>
          <a:xfrm>
            <a:off x="2884007" y="82275"/>
            <a:ext cx="2818356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: Protections</a:t>
            </a:r>
            <a:endParaRPr kumimoji="1" lang="zh-TW" altLang="en-US" sz="3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84230" cy="5272879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sz="2800" dirty="0"/>
              <a:t> </a:t>
            </a:r>
            <a:r>
              <a:rPr lang="en-US" altLang="zh-TW" sz="2800" b="1" dirty="0"/>
              <a:t>Not</a:t>
            </a:r>
            <a:r>
              <a:rPr lang="en-US" altLang="zh-TW" sz="2800" dirty="0"/>
              <a:t> using signals?</a:t>
            </a:r>
            <a:br>
              <a:rPr lang="en-US" altLang="zh-TW" sz="2800" dirty="0"/>
            </a:br>
            <a:r>
              <a:rPr lang="en-US" altLang="zh-TW" sz="2800" dirty="0"/>
              <a:t>Too many descriptive signals to use fingerprint verification.</a:t>
            </a:r>
            <a:br>
              <a:rPr lang="en-US" altLang="zh-TW" sz="2800" dirty="0"/>
            </a:br>
            <a:endParaRPr lang="en-US" altLang="zh-TW" sz="2800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sz="2800" dirty="0"/>
              <a:t> </a:t>
            </a:r>
            <a:r>
              <a:rPr lang="en-US" altLang="zh-TW" sz="2800" b="1" dirty="0"/>
              <a:t>Using inter-event timing</a:t>
            </a:r>
            <a:r>
              <a:rPr lang="en-US" altLang="zh-TW" sz="2800" dirty="0"/>
              <a:t>?</a:t>
            </a:r>
            <a:br>
              <a:rPr lang="en-US" altLang="zh-TW" sz="2800" dirty="0"/>
            </a:br>
            <a:r>
              <a:rPr lang="en-US" altLang="zh-TW" sz="2800" dirty="0"/>
              <a:t>Might </a:t>
            </a:r>
            <a:r>
              <a:rPr lang="en" altLang="zh-TW" sz="2800" dirty="0"/>
              <a:t>remove some useful signal content, this comes in trade for support of many critical aspects of practical fingerprint verification.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sz="2800" dirty="0"/>
              <a:t>A</a:t>
            </a:r>
            <a:r>
              <a:rPr lang="en" altLang="zh-TW" sz="2800" dirty="0"/>
              <a:t> high </a:t>
            </a:r>
            <a:r>
              <a:rPr lang="en-US" altLang="zh-TW" sz="2800" dirty="0"/>
              <a:t>degree of tolerance, including…</a:t>
            </a:r>
          </a:p>
          <a:p>
            <a:pPr marL="1714500" lvl="3" indent="-34290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+mj-lt"/>
              <a:buAutoNum type="arabicPeriod"/>
            </a:pPr>
            <a:r>
              <a:rPr lang="en-US" altLang="zh-TW" sz="2800" dirty="0"/>
              <a:t>Different hardware or sensor calibration methods </a:t>
            </a:r>
          </a:p>
          <a:p>
            <a:pPr marL="1714500" lvl="3" indent="-34290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+mj-lt"/>
              <a:buAutoNum type="arabicPeriod"/>
            </a:pPr>
            <a:r>
              <a:rPr lang="en-US" altLang="zh-TW" sz="2800" b="1" dirty="0"/>
              <a:t>Signal attenuation</a:t>
            </a:r>
            <a:r>
              <a:rPr lang="en-US" altLang="zh-TW" sz="2800" dirty="0"/>
              <a:t> due to variations proximity between sensors and events</a:t>
            </a:r>
          </a:p>
          <a:p>
            <a:pPr marL="1714500" lvl="3" indent="-34290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+mj-lt"/>
              <a:buAutoNum type="arabicPeriod"/>
            </a:pPr>
            <a:r>
              <a:rPr lang="en" altLang="zh-TW" sz="2800" dirty="0"/>
              <a:t>measurements from different sensor types</a:t>
            </a:r>
            <a:endParaRPr lang="en-US" altLang="zh-TW" sz="2800" dirty="0"/>
          </a:p>
          <a:p>
            <a:pPr marL="1714500" lvl="3" indent="-34290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+mj-lt"/>
              <a:buAutoNum type="arabicPeriod"/>
            </a:pPr>
            <a:endParaRPr lang="en" altLang="zh-TW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dirty="0">
              <a:solidFill>
                <a:schemeClr val="accent1"/>
              </a:solidFill>
            </a:endParaRPr>
          </a:p>
        </p:txBody>
      </p:sp>
      <p:sp>
        <p:nvSpPr>
          <p:cNvPr id="9" name="不規則四邊形 8">
            <a:extLst>
              <a:ext uri="{FF2B5EF4-FFF2-40B4-BE49-F238E27FC236}">
                <a16:creationId xmlns:a16="http://schemas.microsoft.com/office/drawing/2014/main" id="{1476116F-51BA-8043-9340-E4705BF2684B}"/>
              </a:ext>
            </a:extLst>
          </p:cNvPr>
          <p:cNvSpPr/>
          <p:nvPr/>
        </p:nvSpPr>
        <p:spPr>
          <a:xfrm rot="10800000">
            <a:off x="5361908" y="-17743"/>
            <a:ext cx="3946084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43A41FD-BA80-BA41-9D46-11FCF9CE5010}"/>
              </a:ext>
            </a:extLst>
          </p:cNvPr>
          <p:cNvSpPr txBox="1">
            <a:spLocks/>
          </p:cNvSpPr>
          <p:nvPr/>
        </p:nvSpPr>
        <p:spPr>
          <a:xfrm>
            <a:off x="5361911" y="82275"/>
            <a:ext cx="4254728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200" b="1" baseline="-25000" dirty="0">
                <a:solidFill>
                  <a:schemeClr val="accent1">
                    <a:lumMod val="75000"/>
                  </a:schemeClr>
                </a:solidFill>
              </a:rPr>
              <a:t>Context-based pairing solution</a:t>
            </a:r>
            <a:endParaRPr kumimoji="1" lang="zh-TW" altLang="en-US" sz="3200" b="1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784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5"/>
            <a:ext cx="3416968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2631428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18</a:t>
            </a:fld>
            <a:endParaRPr kumimoji="1" lang="zh-TW" altLang="en-US"/>
          </a:p>
        </p:txBody>
      </p:sp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82304622-513C-F54E-8D43-A812023442DD}"/>
              </a:ext>
            </a:extLst>
          </p:cNvPr>
          <p:cNvSpPr/>
          <p:nvPr/>
        </p:nvSpPr>
        <p:spPr>
          <a:xfrm>
            <a:off x="2884006" y="-7"/>
            <a:ext cx="2971361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6DC24CF-C63A-9847-9837-D04FE6E76FD4}"/>
              </a:ext>
            </a:extLst>
          </p:cNvPr>
          <p:cNvSpPr txBox="1">
            <a:spLocks/>
          </p:cNvSpPr>
          <p:nvPr/>
        </p:nvSpPr>
        <p:spPr>
          <a:xfrm>
            <a:off x="2884007" y="82275"/>
            <a:ext cx="2818356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: Protections</a:t>
            </a:r>
            <a:endParaRPr kumimoji="1" lang="zh-TW" altLang="en-US" sz="3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84230" cy="5272879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" altLang="zh-TW" sz="2800" dirty="0"/>
              <a:t>IoT devices deployed in a common environment</a:t>
            </a:r>
            <a:r>
              <a:rPr lang="zh-TW" altLang="en-US" sz="2800" dirty="0"/>
              <a:t> </a:t>
            </a:r>
            <a:r>
              <a:rPr lang="en" altLang="zh-TW" sz="2800" dirty="0"/>
              <a:t>are </a:t>
            </a:r>
            <a:r>
              <a:rPr lang="en" altLang="zh-TW" sz="2800" b="1" dirty="0"/>
              <a:t>intended to collaborate</a:t>
            </a:r>
            <a:r>
              <a:rPr lang="en" altLang="zh-TW" sz="2800" dirty="0"/>
              <a:t> as part of the same smart home</a:t>
            </a:r>
            <a:r>
              <a:rPr lang="zh-TW" altLang="en-US" sz="2800" dirty="0"/>
              <a:t> </a:t>
            </a:r>
            <a:r>
              <a:rPr lang="en" altLang="zh-TW" sz="2800" dirty="0"/>
              <a:t>system.</a:t>
            </a:r>
            <a:br>
              <a:rPr lang="en" altLang="zh-TW" sz="2800" dirty="0"/>
            </a:br>
            <a:endParaRPr lang="en" altLang="zh-TW" sz="2800" dirty="0"/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altLang="zh-TW" sz="2800" dirty="0"/>
              <a:t>An </a:t>
            </a:r>
            <a:r>
              <a:rPr lang="en-US" altLang="zh-TW" sz="2800" b="1" dirty="0"/>
              <a:t>implicit human-driven intent </a:t>
            </a:r>
            <a:r>
              <a:rPr lang="en-US" altLang="zh-TW" sz="2800" dirty="0"/>
              <a:t>as long as they can determine that they are deployed in the same place.</a:t>
            </a:r>
            <a:br>
              <a:rPr lang="en-US" altLang="zh-TW" sz="2800" dirty="0"/>
            </a:br>
            <a:endParaRPr lang="en-US" altLang="zh-TW" sz="2800" dirty="0"/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altLang="zh-TW" sz="2800" dirty="0"/>
              <a:t>Context of single-family home</a:t>
            </a:r>
            <a:r>
              <a:rPr lang="zh-TW" altLang="en-US" sz="2800" dirty="0"/>
              <a:t> </a:t>
            </a:r>
            <a:r>
              <a:rPr lang="en-US" altLang="zh-TW" sz="2800" dirty="0"/>
              <a:t>brings…</a:t>
            </a:r>
          </a:p>
          <a:p>
            <a:pPr lvl="3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altLang="zh-TW" sz="2800" b="1" dirty="0"/>
              <a:t>physical sensing barrier </a:t>
            </a:r>
            <a:r>
              <a:rPr lang="en-US" altLang="zh-TW" sz="2800" dirty="0"/>
              <a:t>for observing different activities.</a:t>
            </a:r>
          </a:p>
          <a:p>
            <a:pPr lvl="3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altLang="zh-TW" sz="2800" b="1" dirty="0"/>
              <a:t>typical physical security </a:t>
            </a:r>
            <a:r>
              <a:rPr lang="en-US" altLang="zh-TW" sz="2800" dirty="0"/>
              <a:t>that reduces to verifying co-presence.</a:t>
            </a:r>
          </a:p>
          <a:p>
            <a:pPr lvl="3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dirty="0">
              <a:solidFill>
                <a:schemeClr val="accent1"/>
              </a:solidFill>
            </a:endParaRPr>
          </a:p>
        </p:txBody>
      </p:sp>
      <p:sp>
        <p:nvSpPr>
          <p:cNvPr id="9" name="不規則四邊形 8">
            <a:extLst>
              <a:ext uri="{FF2B5EF4-FFF2-40B4-BE49-F238E27FC236}">
                <a16:creationId xmlns:a16="http://schemas.microsoft.com/office/drawing/2014/main" id="{1476116F-51BA-8043-9340-E4705BF2684B}"/>
              </a:ext>
            </a:extLst>
          </p:cNvPr>
          <p:cNvSpPr/>
          <p:nvPr/>
        </p:nvSpPr>
        <p:spPr>
          <a:xfrm rot="10800000">
            <a:off x="5361908" y="-17743"/>
            <a:ext cx="3946084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43A41FD-BA80-BA41-9D46-11FCF9CE5010}"/>
              </a:ext>
            </a:extLst>
          </p:cNvPr>
          <p:cNvSpPr txBox="1">
            <a:spLocks/>
          </p:cNvSpPr>
          <p:nvPr/>
        </p:nvSpPr>
        <p:spPr>
          <a:xfrm>
            <a:off x="5361911" y="82275"/>
            <a:ext cx="4254728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200" b="1" baseline="-25000" dirty="0">
                <a:solidFill>
                  <a:schemeClr val="accent1">
                    <a:lumMod val="75000"/>
                  </a:schemeClr>
                </a:solidFill>
              </a:rPr>
              <a:t>Context-based pairing solution</a:t>
            </a:r>
            <a:endParaRPr kumimoji="1" lang="zh-TW" altLang="en-US" sz="3200" b="1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18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5"/>
            <a:ext cx="3416968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2631428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19</a:t>
            </a:fld>
            <a:endParaRPr kumimoji="1" lang="zh-TW" altLang="en-US"/>
          </a:p>
        </p:txBody>
      </p:sp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82304622-513C-F54E-8D43-A812023442DD}"/>
              </a:ext>
            </a:extLst>
          </p:cNvPr>
          <p:cNvSpPr/>
          <p:nvPr/>
        </p:nvSpPr>
        <p:spPr>
          <a:xfrm>
            <a:off x="2884006" y="-7"/>
            <a:ext cx="2971361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6DC24CF-C63A-9847-9837-D04FE6E76FD4}"/>
              </a:ext>
            </a:extLst>
          </p:cNvPr>
          <p:cNvSpPr txBox="1">
            <a:spLocks/>
          </p:cNvSpPr>
          <p:nvPr/>
        </p:nvSpPr>
        <p:spPr>
          <a:xfrm>
            <a:off x="2884007" y="82275"/>
            <a:ext cx="2818356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: Protections</a:t>
            </a:r>
            <a:endParaRPr kumimoji="1" lang="zh-TW" altLang="en-US" sz="3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84230" cy="5272879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sz="2800" dirty="0"/>
              <a:t> </a:t>
            </a:r>
            <a:r>
              <a:rPr lang="en-US" altLang="zh-TW" sz="2800" b="1" dirty="0"/>
              <a:t>Autonomous</a:t>
            </a:r>
            <a:r>
              <a:rPr lang="en-US" altLang="zh-TW" sz="2800" dirty="0"/>
              <a:t> verifying that devices are co-presence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altLang="zh-TW" sz="2800" dirty="0"/>
              <a:t>Random events offer necessary </a:t>
            </a:r>
            <a:r>
              <a:rPr lang="en-US" altLang="zh-TW" sz="2800" b="1" dirty="0"/>
              <a:t>entropy</a:t>
            </a:r>
            <a:r>
              <a:rPr lang="en-US" altLang="zh-TW" sz="2800" dirty="0"/>
              <a:t> from user activities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altLang="zh-TW" sz="2800" dirty="0"/>
              <a:t>Verification is based on </a:t>
            </a:r>
            <a:r>
              <a:rPr lang="en-US" altLang="zh-TW" sz="2800" b="1" dirty="0"/>
              <a:t>sensory perception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sz="3200" b="1" i="1" dirty="0"/>
              <a:t> </a:t>
            </a:r>
            <a:r>
              <a:rPr lang="en-US" altLang="zh-TW" sz="3200" b="1" i="1" u="sng" dirty="0" err="1">
                <a:solidFill>
                  <a:schemeClr val="accent1">
                    <a:lumMod val="75000"/>
                  </a:schemeClr>
                </a:solidFill>
              </a:rPr>
              <a:t>Perceptio</a:t>
            </a:r>
            <a:r>
              <a:rPr lang="en-US" altLang="zh-TW" sz="3200" b="1" i="1" dirty="0"/>
              <a:t> </a:t>
            </a:r>
            <a:r>
              <a:rPr lang="en-US" altLang="zh-TW" sz="3200" dirty="0"/>
              <a:t>–</a:t>
            </a:r>
            <a:r>
              <a:rPr lang="en-US" altLang="zh-TW" sz="3200" b="1" i="1" dirty="0"/>
              <a:t> </a:t>
            </a:r>
            <a:r>
              <a:rPr lang="en-US" altLang="zh-TW" sz="2800" dirty="0"/>
              <a:t>autonomous device pairing technique.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TW" sz="3200" b="1" i="1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dirty="0">
              <a:solidFill>
                <a:schemeClr val="accent1"/>
              </a:solidFill>
            </a:endParaRPr>
          </a:p>
        </p:txBody>
      </p:sp>
      <p:sp>
        <p:nvSpPr>
          <p:cNvPr id="9" name="不規則四邊形 8">
            <a:extLst>
              <a:ext uri="{FF2B5EF4-FFF2-40B4-BE49-F238E27FC236}">
                <a16:creationId xmlns:a16="http://schemas.microsoft.com/office/drawing/2014/main" id="{1476116F-51BA-8043-9340-E4705BF2684B}"/>
              </a:ext>
            </a:extLst>
          </p:cNvPr>
          <p:cNvSpPr/>
          <p:nvPr/>
        </p:nvSpPr>
        <p:spPr>
          <a:xfrm rot="10800000">
            <a:off x="5361908" y="-17743"/>
            <a:ext cx="3946084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43A41FD-BA80-BA41-9D46-11FCF9CE5010}"/>
              </a:ext>
            </a:extLst>
          </p:cNvPr>
          <p:cNvSpPr txBox="1">
            <a:spLocks/>
          </p:cNvSpPr>
          <p:nvPr/>
        </p:nvSpPr>
        <p:spPr>
          <a:xfrm>
            <a:off x="5361911" y="82275"/>
            <a:ext cx="4254728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200" b="1" baseline="-25000" dirty="0">
                <a:solidFill>
                  <a:schemeClr val="accent1">
                    <a:lumMod val="75000"/>
                  </a:schemeClr>
                </a:solidFill>
              </a:rPr>
              <a:t>Context-based pairing solution</a:t>
            </a:r>
            <a:endParaRPr kumimoji="1" lang="zh-TW" altLang="en-US" sz="3200" b="1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圖片 14" descr="一張含有 文字 的圖片&#10;&#10;&#10;&#10;自動產生的描述">
            <a:extLst>
              <a:ext uri="{FF2B5EF4-FFF2-40B4-BE49-F238E27FC236}">
                <a16:creationId xmlns:a16="http://schemas.microsoft.com/office/drawing/2014/main" id="{7107E157-1B0E-F04A-A7B4-8DC4F8440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172"/>
          <a:stretch/>
        </p:blipFill>
        <p:spPr>
          <a:xfrm>
            <a:off x="2590929" y="3097385"/>
            <a:ext cx="6528876" cy="32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26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3"/>
            <a:ext cx="2818356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2017295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BFE860-EC8D-5F4D-8F73-19EE929D8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5" y="983455"/>
            <a:ext cx="11036103" cy="52728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kumimoji="1" lang="zh-TW" altLang="en-US" dirty="0"/>
              <a:t> </a:t>
            </a:r>
            <a:r>
              <a:rPr kumimoji="1" lang="en" altLang="zh-TW" b="1" dirty="0"/>
              <a:t>Context-based pairing solutions </a:t>
            </a:r>
            <a:r>
              <a:rPr kumimoji="1" lang="en" altLang="zh-TW" dirty="0"/>
              <a:t>increase the usability of IoT device pairing by eliminating any human involvement in the pairing process.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" altLang="zh-TW" sz="2800" dirty="0"/>
              <a:t> by utilizing on-board sensors (with same sensing modalities) to capture a common physical context .</a:t>
            </a:r>
            <a:br>
              <a:rPr lang="en" altLang="zh-TW" sz="2800" dirty="0"/>
            </a:br>
            <a:endParaRPr lang="en" altLang="zh-TW" sz="2800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kumimoji="1" lang="en" altLang="zh-TW" dirty="0"/>
              <a:t> The Problem of </a:t>
            </a:r>
            <a:r>
              <a:rPr kumimoji="1" lang="en" altLang="zh-TW" b="1" dirty="0"/>
              <a:t>com</a:t>
            </a:r>
            <a:r>
              <a:rPr kumimoji="1" lang="en-US" altLang="zh-TW" b="1" dirty="0"/>
              <a:t>m</a:t>
            </a:r>
            <a:r>
              <a:rPr kumimoji="1" lang="en" altLang="zh-TW" b="1" dirty="0"/>
              <a:t>on </a:t>
            </a:r>
            <a:r>
              <a:rPr kumimoji="1" lang="en" altLang="zh-TW" b="1" dirty="0" err="1"/>
              <a:t>ph</a:t>
            </a:r>
            <a:r>
              <a:rPr kumimoji="1" lang="en-US" altLang="zh-TW" b="1" dirty="0"/>
              <a:t>y</a:t>
            </a:r>
            <a:r>
              <a:rPr kumimoji="1" lang="en" altLang="zh-TW" b="1" dirty="0" err="1"/>
              <a:t>sical</a:t>
            </a:r>
            <a:r>
              <a:rPr kumimoji="1" lang="en" altLang="zh-TW" b="1" dirty="0"/>
              <a:t> context </a:t>
            </a:r>
            <a:r>
              <a:rPr kumimoji="1" lang="en" altLang="zh-TW" dirty="0"/>
              <a:t>is that it is </a:t>
            </a:r>
            <a:r>
              <a:rPr lang="en" altLang="zh-TW" dirty="0"/>
              <a:t>impractical in a smart home scenario.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kumimoji="1" lang="en-US" altLang="zh-TW" dirty="0"/>
              <a:t> This paper propose a new </a:t>
            </a:r>
            <a:r>
              <a:rPr lang="en-US" altLang="zh-TW" dirty="0"/>
              <a:t>context-based pairing mechanism, </a:t>
            </a:r>
            <a:r>
              <a:rPr kumimoji="1" lang="en-US" altLang="zh-TW" b="1" i="1" dirty="0" err="1"/>
              <a:t>Perceptio’s</a:t>
            </a:r>
            <a:r>
              <a:rPr kumimoji="1" lang="en-US" altLang="zh-TW" b="1" i="1" dirty="0"/>
              <a:t> pairing protocol </a:t>
            </a:r>
            <a:r>
              <a:rPr kumimoji="1" lang="en-US" altLang="zh-TW" dirty="0"/>
              <a:t>which </a:t>
            </a:r>
            <a:r>
              <a:rPr lang="en" altLang="zh-TW" dirty="0"/>
              <a:t>uses </a:t>
            </a:r>
            <a:r>
              <a:rPr lang="en" altLang="zh-TW" b="1" dirty="0"/>
              <a:t>time</a:t>
            </a:r>
            <a:r>
              <a:rPr lang="en" altLang="zh-TW" dirty="0"/>
              <a:t> as the common factor across differing sensor types. 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6968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5"/>
            <a:ext cx="3416968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2631428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20</a:t>
            </a:fld>
            <a:endParaRPr kumimoji="1" lang="zh-TW" altLang="en-US"/>
          </a:p>
        </p:txBody>
      </p:sp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82304622-513C-F54E-8D43-A812023442DD}"/>
              </a:ext>
            </a:extLst>
          </p:cNvPr>
          <p:cNvSpPr/>
          <p:nvPr/>
        </p:nvSpPr>
        <p:spPr>
          <a:xfrm>
            <a:off x="2884006" y="-7"/>
            <a:ext cx="2971361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6DC24CF-C63A-9847-9837-D04FE6E76FD4}"/>
              </a:ext>
            </a:extLst>
          </p:cNvPr>
          <p:cNvSpPr txBox="1">
            <a:spLocks/>
          </p:cNvSpPr>
          <p:nvPr/>
        </p:nvSpPr>
        <p:spPr>
          <a:xfrm>
            <a:off x="2884007" y="82275"/>
            <a:ext cx="2818356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: Protections</a:t>
            </a:r>
            <a:endParaRPr kumimoji="1" lang="zh-TW" altLang="en-US" sz="3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84230" cy="5272879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zh-TW" altLang="en-US" sz="2800" dirty="0"/>
              <a:t> </a:t>
            </a:r>
            <a:r>
              <a:rPr lang="en-US" altLang="zh-TW" sz="2800" dirty="0"/>
              <a:t>Advantages: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sz="2400" dirty="0"/>
              <a:t>IoT devices are able </a:t>
            </a:r>
            <a:r>
              <a:rPr lang="en" altLang="zh-TW" sz="2400" dirty="0"/>
              <a:t>to effectively </a:t>
            </a:r>
            <a:r>
              <a:rPr lang="en" altLang="zh-TW" sz="2400" b="1" i="1" dirty="0"/>
              <a:t>fingerprint</a:t>
            </a:r>
            <a:r>
              <a:rPr lang="en" altLang="zh-TW" sz="2400" i="1" dirty="0"/>
              <a:t> </a:t>
            </a:r>
            <a:r>
              <a:rPr lang="en" altLang="zh-TW" sz="2400" dirty="0"/>
              <a:t>their surroundings 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sz="2400" dirty="0"/>
              <a:t>Without human involvement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sz="2400" dirty="0"/>
              <a:t>Achieve MAX usability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" altLang="zh-TW" sz="2400" dirty="0"/>
              <a:t>An outside attacker can neither accurately observe nor predict events at the </a:t>
            </a:r>
            <a:r>
              <a:rPr lang="en" altLang="zh-TW" sz="2400" b="1" dirty="0"/>
              <a:t>temporal granularity </a:t>
            </a:r>
            <a:r>
              <a:rPr lang="en" altLang="zh-TW" sz="2400" dirty="0"/>
              <a:t>required for verification. 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" altLang="zh-TW" sz="2400" dirty="0" err="1"/>
              <a:t>Perceptio</a:t>
            </a:r>
            <a:r>
              <a:rPr lang="en" altLang="zh-TW" sz="2400" dirty="0"/>
              <a:t> has </a:t>
            </a:r>
            <a:r>
              <a:rPr lang="en" altLang="zh-TW" sz="2400" b="1" dirty="0"/>
              <a:t>Key Strengthening Process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sz="2800" b="1" i="1" dirty="0"/>
              <a:t> </a:t>
            </a:r>
            <a:r>
              <a:rPr lang="en" altLang="zh-TW" sz="2800" b="1" i="1" dirty="0"/>
              <a:t>Key Strengthening Process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sz="2400" dirty="0"/>
              <a:t>I</a:t>
            </a:r>
            <a:r>
              <a:rPr lang="en" altLang="zh-TW" sz="2400" dirty="0"/>
              <a:t>s like </a:t>
            </a:r>
            <a:r>
              <a:rPr lang="en" altLang="zh-TW" sz="2400" b="1" dirty="0"/>
              <a:t>multi-round </a:t>
            </a:r>
            <a:r>
              <a:rPr lang="en" altLang="zh-TW" sz="2400" dirty="0"/>
              <a:t>security </a:t>
            </a:r>
            <a:r>
              <a:rPr lang="en" altLang="zh-TW" sz="2400" dirty="0" smtClean="0"/>
              <a:t>protocol</a:t>
            </a:r>
            <a:r>
              <a:rPr lang="zh-TW" altLang="en-US" sz="2400" dirty="0" smtClean="0"/>
              <a:t> 隨著時間增加會使</a:t>
            </a:r>
            <a:r>
              <a:rPr lang="en-US" altLang="zh-TW" sz="2400" dirty="0" smtClean="0"/>
              <a:t>key</a:t>
            </a:r>
            <a:r>
              <a:rPr lang="zh-TW" altLang="en-US" sz="2400" dirty="0" smtClean="0"/>
              <a:t>強度變強</a:t>
            </a:r>
            <a:endParaRPr lang="en" altLang="zh-TW" sz="2400" dirty="0"/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" altLang="zh-TW" sz="2400" dirty="0"/>
              <a:t>builds confidence in </a:t>
            </a:r>
            <a:r>
              <a:rPr lang="en" altLang="zh-TW" sz="2400" b="1" dirty="0"/>
              <a:t>co-presence verification </a:t>
            </a:r>
            <a:r>
              <a:rPr lang="en" altLang="zh-TW" sz="2400" dirty="0"/>
              <a:t>over time. </a:t>
            </a:r>
          </a:p>
          <a:p>
            <a:pPr lvl="3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sz="2200" dirty="0"/>
              <a:t>I</a:t>
            </a:r>
            <a:r>
              <a:rPr lang="en" altLang="zh-TW" sz="2200" dirty="0" err="1"/>
              <a:t>nitial</a:t>
            </a:r>
            <a:r>
              <a:rPr lang="en" altLang="zh-TW" sz="2200" dirty="0"/>
              <a:t> shared key → augments the key with subsequent fingerprint information </a:t>
            </a:r>
            <a:br>
              <a:rPr lang="en" altLang="zh-TW" sz="2200" dirty="0"/>
            </a:br>
            <a:r>
              <a:rPr lang="en" altLang="zh-TW" sz="2200" dirty="0"/>
              <a:t>→ desired strength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" altLang="zh-TW" sz="2800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TW" sz="2800" dirty="0"/>
          </a:p>
          <a:p>
            <a:pPr lvl="3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TW" sz="2800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dirty="0">
              <a:solidFill>
                <a:schemeClr val="accent1"/>
              </a:solidFill>
            </a:endParaRPr>
          </a:p>
        </p:txBody>
      </p:sp>
      <p:sp>
        <p:nvSpPr>
          <p:cNvPr id="9" name="不規則四邊形 8">
            <a:extLst>
              <a:ext uri="{FF2B5EF4-FFF2-40B4-BE49-F238E27FC236}">
                <a16:creationId xmlns:a16="http://schemas.microsoft.com/office/drawing/2014/main" id="{1476116F-51BA-8043-9340-E4705BF2684B}"/>
              </a:ext>
            </a:extLst>
          </p:cNvPr>
          <p:cNvSpPr/>
          <p:nvPr/>
        </p:nvSpPr>
        <p:spPr>
          <a:xfrm rot="10800000">
            <a:off x="5361908" y="-17744"/>
            <a:ext cx="5303674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43A41FD-BA80-BA41-9D46-11FCF9CE5010}"/>
              </a:ext>
            </a:extLst>
          </p:cNvPr>
          <p:cNvSpPr txBox="1">
            <a:spLocks/>
          </p:cNvSpPr>
          <p:nvPr/>
        </p:nvSpPr>
        <p:spPr>
          <a:xfrm>
            <a:off x="5361911" y="82275"/>
            <a:ext cx="4254728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200" b="1" baseline="-25000" dirty="0">
                <a:solidFill>
                  <a:schemeClr val="accent1">
                    <a:lumMod val="75000"/>
                  </a:schemeClr>
                </a:solidFill>
              </a:rPr>
              <a:t>Context-based pairing solution</a:t>
            </a:r>
            <a:endParaRPr kumimoji="1" lang="zh-TW" altLang="en-US" sz="3200" b="1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不規則四邊形 10">
            <a:extLst>
              <a:ext uri="{FF2B5EF4-FFF2-40B4-BE49-F238E27FC236}">
                <a16:creationId xmlns:a16="http://schemas.microsoft.com/office/drawing/2014/main" id="{7A8D8DB9-33FC-4540-95AF-C47E104CBA8F}"/>
              </a:ext>
            </a:extLst>
          </p:cNvPr>
          <p:cNvSpPr/>
          <p:nvPr/>
        </p:nvSpPr>
        <p:spPr>
          <a:xfrm rot="10800000">
            <a:off x="8975230" y="-12700"/>
            <a:ext cx="1690352" cy="663845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17825F86-CBD5-B845-B0F5-E09DC1B64F72}"/>
              </a:ext>
            </a:extLst>
          </p:cNvPr>
          <p:cNvSpPr txBox="1">
            <a:spLocks/>
          </p:cNvSpPr>
          <p:nvPr/>
        </p:nvSpPr>
        <p:spPr>
          <a:xfrm>
            <a:off x="8732648" y="164918"/>
            <a:ext cx="2175515" cy="464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200" b="1" i="1" baseline="-25000" dirty="0" err="1">
                <a:solidFill>
                  <a:schemeClr val="accent1">
                    <a:lumMod val="75000"/>
                  </a:schemeClr>
                </a:solidFill>
              </a:rPr>
              <a:t>Perceptio</a:t>
            </a:r>
            <a:endParaRPr kumimoji="1" lang="zh-TW" altLang="en-US" sz="3200" b="1" i="1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954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5"/>
            <a:ext cx="3416968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2631428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21</a:t>
            </a:fld>
            <a:endParaRPr kumimoji="1" lang="zh-TW" altLang="en-US"/>
          </a:p>
        </p:txBody>
      </p:sp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82304622-513C-F54E-8D43-A812023442DD}"/>
              </a:ext>
            </a:extLst>
          </p:cNvPr>
          <p:cNvSpPr/>
          <p:nvPr/>
        </p:nvSpPr>
        <p:spPr>
          <a:xfrm>
            <a:off x="2884006" y="-7"/>
            <a:ext cx="2971361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6DC24CF-C63A-9847-9837-D04FE6E76FD4}"/>
              </a:ext>
            </a:extLst>
          </p:cNvPr>
          <p:cNvSpPr txBox="1">
            <a:spLocks/>
          </p:cNvSpPr>
          <p:nvPr/>
        </p:nvSpPr>
        <p:spPr>
          <a:xfrm>
            <a:off x="2884007" y="82275"/>
            <a:ext cx="2818356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: Protections</a:t>
            </a:r>
            <a:endParaRPr kumimoji="1" lang="zh-TW" altLang="en-US" sz="3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84230" cy="5272879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zh-TW" altLang="en-US" sz="2800" dirty="0"/>
              <a:t> </a:t>
            </a:r>
            <a:r>
              <a:rPr lang="en-US" altLang="zh-TW" sz="2800" dirty="0"/>
              <a:t>Implement: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sz="2400" dirty="0"/>
              <a:t>Sensors are </a:t>
            </a:r>
            <a:r>
              <a:rPr lang="en" altLang="zh-TW" sz="2400" dirty="0"/>
              <a:t>existing and prevalent commercial IoT products. 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sz="2400" dirty="0"/>
              <a:t>Result:</a:t>
            </a:r>
            <a:br>
              <a:rPr lang="en-US" altLang="zh-TW" sz="2400" dirty="0"/>
            </a:br>
            <a:r>
              <a:rPr lang="en-US" altLang="zh-TW" sz="2400" dirty="0"/>
              <a:t>fingerprints from devices within same room: 94.9% similarity</a:t>
            </a:r>
            <a:br>
              <a:rPr lang="en-US" altLang="zh-TW" sz="2400" dirty="0"/>
            </a:br>
            <a:r>
              <a:rPr lang="en-US" altLang="zh-TW" sz="2400" dirty="0"/>
              <a:t>fingerprints from outside attackers against inside: 68.9% similarity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sz="2800" dirty="0"/>
              <a:t> Evaluation: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" altLang="zh-TW" sz="2400" dirty="0"/>
              <a:t>study existing data sets for activity within smart homes to </a:t>
            </a:r>
            <a:r>
              <a:rPr lang="en" altLang="zh-TW" sz="2400" b="1" dirty="0"/>
              <a:t>quantify the available entropy</a:t>
            </a:r>
            <a:r>
              <a:rPr lang="en" altLang="zh-TW" sz="2400" dirty="0"/>
              <a:t> and the corresponding amount of </a:t>
            </a:r>
            <a:r>
              <a:rPr lang="en" altLang="zh-TW" sz="2400" b="1" dirty="0"/>
              <a:t>tim</a:t>
            </a:r>
            <a:r>
              <a:rPr lang="en" altLang="zh-TW" sz="2400" dirty="0"/>
              <a:t>e for devices to establish keys with sufficient confidence</a:t>
            </a:r>
            <a:r>
              <a:rPr lang="en" altLang="zh-TW" sz="2400" dirty="0" smtClean="0"/>
              <a:t>.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" altLang="zh-TW" sz="2400" dirty="0"/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zh-TW" altLang="en-US" sz="2400" dirty="0" smtClean="0"/>
              <a:t>相似度要夠高才可以進行</a:t>
            </a:r>
            <a:r>
              <a:rPr lang="en-US" altLang="zh-TW" sz="2400" dirty="0" smtClean="0"/>
              <a:t>pairin</a:t>
            </a:r>
            <a:r>
              <a:rPr lang="en-US" altLang="zh-TW" sz="2400" dirty="0"/>
              <a:t>g</a:t>
            </a:r>
            <a:endParaRPr lang="en" altLang="zh-TW" sz="2400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TW" sz="2800" dirty="0"/>
          </a:p>
          <a:p>
            <a:pPr lvl="3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TW" sz="2800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dirty="0">
              <a:solidFill>
                <a:schemeClr val="accent1"/>
              </a:solidFill>
            </a:endParaRPr>
          </a:p>
        </p:txBody>
      </p:sp>
      <p:sp>
        <p:nvSpPr>
          <p:cNvPr id="9" name="不規則四邊形 8">
            <a:extLst>
              <a:ext uri="{FF2B5EF4-FFF2-40B4-BE49-F238E27FC236}">
                <a16:creationId xmlns:a16="http://schemas.microsoft.com/office/drawing/2014/main" id="{1476116F-51BA-8043-9340-E4705BF2684B}"/>
              </a:ext>
            </a:extLst>
          </p:cNvPr>
          <p:cNvSpPr/>
          <p:nvPr/>
        </p:nvSpPr>
        <p:spPr>
          <a:xfrm rot="10800000">
            <a:off x="5361908" y="-17744"/>
            <a:ext cx="5303674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43A41FD-BA80-BA41-9D46-11FCF9CE5010}"/>
              </a:ext>
            </a:extLst>
          </p:cNvPr>
          <p:cNvSpPr txBox="1">
            <a:spLocks/>
          </p:cNvSpPr>
          <p:nvPr/>
        </p:nvSpPr>
        <p:spPr>
          <a:xfrm>
            <a:off x="5361911" y="82275"/>
            <a:ext cx="4254728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200" b="1" baseline="-25000" dirty="0">
                <a:solidFill>
                  <a:schemeClr val="accent1">
                    <a:lumMod val="75000"/>
                  </a:schemeClr>
                </a:solidFill>
              </a:rPr>
              <a:t>Context-based pairing solution</a:t>
            </a:r>
            <a:endParaRPr kumimoji="1" lang="zh-TW" altLang="en-US" sz="3200" b="1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不規則四邊形 10">
            <a:extLst>
              <a:ext uri="{FF2B5EF4-FFF2-40B4-BE49-F238E27FC236}">
                <a16:creationId xmlns:a16="http://schemas.microsoft.com/office/drawing/2014/main" id="{7A8D8DB9-33FC-4540-95AF-C47E104CBA8F}"/>
              </a:ext>
            </a:extLst>
          </p:cNvPr>
          <p:cNvSpPr/>
          <p:nvPr/>
        </p:nvSpPr>
        <p:spPr>
          <a:xfrm rot="10800000">
            <a:off x="8975230" y="-12700"/>
            <a:ext cx="1690352" cy="663845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17825F86-CBD5-B845-B0F5-E09DC1B64F72}"/>
              </a:ext>
            </a:extLst>
          </p:cNvPr>
          <p:cNvSpPr txBox="1">
            <a:spLocks/>
          </p:cNvSpPr>
          <p:nvPr/>
        </p:nvSpPr>
        <p:spPr>
          <a:xfrm>
            <a:off x="8732648" y="164918"/>
            <a:ext cx="2175515" cy="464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200" b="1" i="1" baseline="-25000" dirty="0" err="1">
                <a:solidFill>
                  <a:schemeClr val="accent1">
                    <a:lumMod val="75000"/>
                  </a:schemeClr>
                </a:solidFill>
              </a:rPr>
              <a:t>Perceptio</a:t>
            </a:r>
            <a:endParaRPr kumimoji="1" lang="zh-TW" altLang="en-US" sz="3200" b="1" i="1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09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5"/>
            <a:ext cx="3416968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2631428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22</a:t>
            </a:fld>
            <a:endParaRPr kumimoji="1"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421114" cy="52728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zh-TW" altLang="en-US" dirty="0"/>
              <a:t> </a:t>
            </a:r>
            <a:r>
              <a:rPr lang="en-US" altLang="zh-TW" dirty="0"/>
              <a:t>Overall the contribution of this paper: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sz="2800" dirty="0" err="1"/>
              <a:t>Perceptio</a:t>
            </a:r>
            <a:endParaRPr lang="en-US" altLang="zh-TW" sz="2800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sz="2800" dirty="0"/>
              <a:t>Robust fingerprint mechanism  for heterogeneous sensing types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altLang="zh-TW" sz="2400" dirty="0"/>
              <a:t>no time synchronization 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altLang="zh-TW" sz="2400" dirty="0"/>
              <a:t>no prior training phase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" altLang="zh-TW" sz="2800" dirty="0"/>
              <a:t>Demonstrate </a:t>
            </a:r>
            <a:r>
              <a:rPr lang="en-US" altLang="zh-TW" sz="2800" dirty="0" err="1"/>
              <a:t>Perceptio</a:t>
            </a:r>
            <a:r>
              <a:rPr lang="en-US" altLang="zh-TW" sz="2800" dirty="0"/>
              <a:t>  </a:t>
            </a:r>
            <a:r>
              <a:rPr lang="en" altLang="zh-TW" sz="2800" dirty="0"/>
              <a:t>through proof-of-concept implementation and experiments</a:t>
            </a:r>
            <a:endParaRPr lang="en-US" altLang="zh-TW" sz="2800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" altLang="zh-TW" sz="2800" dirty="0"/>
              <a:t>Analyze existing data sets to quantify entropy extraction rates in real-world smart home scenarios, in support of building sufficient confidence in device pairing.</a:t>
            </a:r>
            <a:endParaRPr lang="en-US" altLang="zh-TW" sz="2800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" altLang="zh-TW" sz="2800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TW" sz="2800" dirty="0"/>
          </a:p>
          <a:p>
            <a:pPr lvl="3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TW" sz="2800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650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E9EEDE-AE35-E642-9022-B57571F77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6008" y="1131321"/>
            <a:ext cx="9144000" cy="2387600"/>
          </a:xfrm>
        </p:spPr>
        <p:txBody>
          <a:bodyPr>
            <a:normAutofit/>
          </a:bodyPr>
          <a:lstStyle/>
          <a:p>
            <a:r>
              <a:rPr lang="en" altLang="zh-TW" dirty="0"/>
              <a:t>Background and </a:t>
            </a:r>
            <a:br>
              <a:rPr lang="en" altLang="zh-TW" dirty="0"/>
            </a:br>
            <a:r>
              <a:rPr lang="en" altLang="zh-TW" dirty="0"/>
              <a:t>Relevant related work</a:t>
            </a:r>
            <a:endParaRPr kumimoji="1" lang="zh-TW" altLang="en-US" dirty="0"/>
          </a:p>
        </p:txBody>
      </p:sp>
      <p:sp>
        <p:nvSpPr>
          <p:cNvPr id="5" name="不規則四邊形 4">
            <a:extLst>
              <a:ext uri="{FF2B5EF4-FFF2-40B4-BE49-F238E27FC236}">
                <a16:creationId xmlns:a16="http://schemas.microsoft.com/office/drawing/2014/main" id="{41770633-3CCD-274B-BA5E-4C1D833DEA23}"/>
              </a:ext>
            </a:extLst>
          </p:cNvPr>
          <p:cNvSpPr/>
          <p:nvPr/>
        </p:nvSpPr>
        <p:spPr>
          <a:xfrm rot="16200000">
            <a:off x="7880379" y="2646941"/>
            <a:ext cx="6903001" cy="1720241"/>
          </a:xfrm>
          <a:prstGeom prst="trapezoid">
            <a:avLst>
              <a:gd name="adj" fmla="val 43047"/>
            </a:avLst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9BF871E-6DAD-8B4F-AFCF-425C237C2D4C}"/>
              </a:ext>
            </a:extLst>
          </p:cNvPr>
          <p:cNvCxnSpPr>
            <a:cxnSpLocks/>
          </p:cNvCxnSpPr>
          <p:nvPr/>
        </p:nvCxnSpPr>
        <p:spPr>
          <a:xfrm>
            <a:off x="867454" y="3374261"/>
            <a:ext cx="1065022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A1E6ACC-3D95-5F43-BEF4-21C0160F8796}"/>
              </a:ext>
            </a:extLst>
          </p:cNvPr>
          <p:cNvSpPr txBox="1"/>
          <p:nvPr/>
        </p:nvSpPr>
        <p:spPr>
          <a:xfrm>
            <a:off x="3494762" y="38204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1839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5"/>
            <a:ext cx="3416968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2631428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Background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24</a:t>
            </a:fld>
            <a:endParaRPr kumimoji="1"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68188" cy="527287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kumimoji="1" lang="en-US" altLang="zh-TW" dirty="0"/>
              <a:t>Commercial Smart Home Sensors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" altLang="zh-TW" dirty="0"/>
              <a:t>Each devices is often equipped one on-board with a specific sensing modality – E.g., </a:t>
            </a:r>
            <a:r>
              <a:rPr lang="en-US" altLang="zh-TW" dirty="0"/>
              <a:t>motion detectors </a:t>
            </a:r>
            <a:r>
              <a:rPr lang="en" altLang="zh-TW" dirty="0"/>
              <a:t>equipped with </a:t>
            </a:r>
            <a:r>
              <a:rPr lang="en-US" altLang="zh-TW" dirty="0"/>
              <a:t>PIR sensors</a:t>
            </a:r>
            <a:r>
              <a:rPr lang="en" altLang="zh-TW" dirty="0"/>
              <a:t/>
            </a:r>
            <a:br>
              <a:rPr lang="en" altLang="zh-TW" dirty="0"/>
            </a:br>
            <a:endParaRPr lang="en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" altLang="zh-TW" b="1" i="1" dirty="0"/>
              <a:t>Perceptio</a:t>
            </a:r>
            <a:r>
              <a:rPr lang="en" altLang="zh-TW" dirty="0"/>
              <a:t> is enable heterogeneous sensor modalities to </a:t>
            </a:r>
            <a:r>
              <a:rPr lang="en" altLang="zh-TW" b="1" dirty="0"/>
              <a:t>prove that they are co-located within a physical boundary</a:t>
            </a:r>
            <a:r>
              <a:rPr lang="en" altLang="zh-TW" dirty="0"/>
              <a:t> by experiencing similar events</a:t>
            </a:r>
            <a:r>
              <a:rPr lang="en" altLang="zh-TW" dirty="0" smtClean="0"/>
              <a:t>.</a:t>
            </a:r>
            <a:r>
              <a:rPr lang="zh-TW" altLang="en-US" dirty="0" smtClean="0"/>
              <a:t>要怎麼證明在同一個物理空間</a:t>
            </a:r>
            <a:r>
              <a:rPr lang="en" altLang="zh-TW" dirty="0"/>
              <a:t/>
            </a:r>
            <a:br>
              <a:rPr lang="en" altLang="zh-TW" dirty="0"/>
            </a:br>
            <a:endParaRPr lang="en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" altLang="zh-TW" dirty="0"/>
              <a:t>(Appendix A )</a:t>
            </a:r>
            <a:br>
              <a:rPr lang="en" altLang="zh-TW" dirty="0"/>
            </a:br>
            <a:r>
              <a:rPr lang="en" altLang="zh-TW" dirty="0"/>
              <a:t>smart home IoT devices and their corresponding sensor types.</a:t>
            </a:r>
            <a:endParaRPr lang="en-US" altLang="zh-TW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5315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6"/>
            <a:ext cx="9496926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29" y="100009"/>
            <a:ext cx="8663259" cy="681037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Appendix A – </a:t>
            </a:r>
            <a:r>
              <a:rPr kumimoji="1" lang="en" altLang="zh-TW" sz="3800" b="1" dirty="0">
                <a:solidFill>
                  <a:schemeClr val="accent1">
                    <a:lumMod val="75000"/>
                  </a:schemeClr>
                </a:solidFill>
              </a:rPr>
              <a:t>Sensors in Smart Home IoT Devices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68188" cy="527287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kumimoji="1" lang="en" altLang="zh-TW" dirty="0"/>
              <a:t>About the prevalent sensing modalities using in real-world commercial products as well as research prototypes.</a:t>
            </a:r>
            <a:endParaRPr lang="en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D18C941-C905-EB4A-882C-90C4419F9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1593"/>
            <a:ext cx="12192000" cy="1037407"/>
          </a:xfrm>
          <a:prstGeom prst="rect">
            <a:avLst/>
          </a:prstGeom>
        </p:spPr>
      </p:pic>
      <p:pic>
        <p:nvPicPr>
          <p:cNvPr id="14" name="圖片 13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3EE6C876-18CD-D74C-AAA8-1F0BE7B27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477138"/>
            <a:ext cx="6483167" cy="3394926"/>
          </a:xfrm>
          <a:prstGeom prst="rect">
            <a:avLst/>
          </a:prstGeom>
        </p:spPr>
      </p:pic>
      <p:pic>
        <p:nvPicPr>
          <p:cNvPr id="16" name="圖片 15" descr="一張含有 室內, 桌, 瓶 的圖片&#10;&#10;&#10;&#10;自動產生的描述">
            <a:extLst>
              <a:ext uri="{FF2B5EF4-FFF2-40B4-BE49-F238E27FC236}">
                <a16:creationId xmlns:a16="http://schemas.microsoft.com/office/drawing/2014/main" id="{3714DB7F-6BA6-0C45-A40F-25D49A4BC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151" y="3577150"/>
            <a:ext cx="3911065" cy="2625803"/>
          </a:xfrm>
          <a:prstGeom prst="rect">
            <a:avLst/>
          </a:prstGeom>
        </p:spPr>
      </p:pic>
      <p:pic>
        <p:nvPicPr>
          <p:cNvPr id="18" name="圖片 17" descr="一張含有 室內, 坐 的圖片&#10;&#10;&#10;&#10;自動產生的描述">
            <a:extLst>
              <a:ext uri="{FF2B5EF4-FFF2-40B4-BE49-F238E27FC236}">
                <a16:creationId xmlns:a16="http://schemas.microsoft.com/office/drawing/2014/main" id="{991E4C7B-64C6-3F43-95C6-59991D531A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4481338"/>
            <a:ext cx="2583733" cy="162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70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5"/>
            <a:ext cx="3416968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2631428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Background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26</a:t>
            </a:fld>
            <a:endParaRPr kumimoji="1"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68188" cy="527287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kumimoji="1" lang="en-US" altLang="zh-TW" dirty="0"/>
              <a:t>Human-in-the-Loop-based Pairing</a:t>
            </a:r>
            <a:br>
              <a:rPr kumimoji="1" lang="en-US" altLang="zh-TW" dirty="0"/>
            </a:br>
            <a:r>
              <a:rPr kumimoji="1" lang="en-US" altLang="zh-TW" dirty="0"/>
              <a:t>(</a:t>
            </a:r>
            <a:r>
              <a:rPr kumimoji="1" lang="en-US" altLang="zh-TW" dirty="0" err="1"/>
              <a:t>Tranditional</a:t>
            </a:r>
            <a:r>
              <a:rPr kumimoji="1" lang="en-US" altLang="zh-TW" dirty="0"/>
              <a:t>)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Seeing-is-Believing </a:t>
            </a:r>
            <a:r>
              <a:rPr lang="en" altLang="zh-TW" dirty="0"/>
              <a:t>authenticates other device’s public key by taking a picture of a 2D bar code.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" altLang="zh-TW" dirty="0">
                <a:solidFill>
                  <a:schemeClr val="accent1">
                    <a:lumMod val="75000"/>
                  </a:schemeClr>
                </a:solidFill>
              </a:rPr>
              <a:t>Bluetooth</a:t>
            </a:r>
            <a:r>
              <a:rPr lang="en" altLang="zh-TW" dirty="0"/>
              <a:t> and </a:t>
            </a:r>
            <a:r>
              <a:rPr lang="en" altLang="zh-TW" dirty="0">
                <a:solidFill>
                  <a:schemeClr val="accent1">
                    <a:lumMod val="75000"/>
                  </a:schemeClr>
                </a:solidFill>
              </a:rPr>
              <a:t>Wi-Fi</a:t>
            </a:r>
            <a:r>
              <a:rPr lang="en" altLang="zh-TW" dirty="0"/>
              <a:t> requires humans to enter passwords on the devices intended for pairing.</a:t>
            </a:r>
            <a:br>
              <a:rPr lang="en" altLang="zh-TW" dirty="0"/>
            </a:br>
            <a:endParaRPr lang="en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" altLang="zh-TW" b="1" dirty="0"/>
              <a:t>Usability concerns</a:t>
            </a:r>
            <a:r>
              <a:rPr lang="en" altLang="zh-TW" dirty="0"/>
              <a:t>: they are not applicable in smart.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05475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6"/>
            <a:ext cx="3771900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3016438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Related work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27</a:t>
            </a:fld>
            <a:endParaRPr kumimoji="1"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68188" cy="527287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kumimoji="1" lang="en-US" altLang="zh-TW" dirty="0"/>
              <a:t>Context-based Pairing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TW" dirty="0" err="1">
                <a:solidFill>
                  <a:schemeClr val="accent1">
                    <a:lumMod val="75000"/>
                  </a:schemeClr>
                </a:solidFill>
              </a:rPr>
              <a:t>Miettinen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 et al.</a:t>
            </a:r>
            <a:r>
              <a:rPr lang="en" altLang="zh-TW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" altLang="zh-TW" dirty="0"/>
              <a:t>: recurring authentication using </a:t>
            </a:r>
            <a:r>
              <a:rPr lang="en" altLang="zh-TW" b="1" dirty="0"/>
              <a:t>ambient sound or light</a:t>
            </a:r>
            <a:r>
              <a:rPr lang="en" altLang="zh-TW" dirty="0"/>
              <a:t>. Devices co-located at one household would experience similar context as opposed to devices in a neighbor’s house. </a:t>
            </a:r>
            <a:r>
              <a:rPr lang="zh-TW" altLang="en-US" dirty="0" smtClean="0"/>
              <a:t>用周遭聲音光線</a:t>
            </a:r>
            <a:endParaRPr lang="en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" altLang="zh-TW" dirty="0" err="1">
                <a:solidFill>
                  <a:schemeClr val="accent1">
                    <a:lumMod val="75000"/>
                  </a:schemeClr>
                </a:solidFill>
              </a:rPr>
              <a:t>Schurmann</a:t>
            </a:r>
            <a:r>
              <a:rPr lang="en" altLang="zh-TW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en" altLang="zh-TW" dirty="0"/>
              <a:t>: similarly. But leverage </a:t>
            </a:r>
            <a:r>
              <a:rPr lang="en" altLang="zh-TW" b="1" dirty="0"/>
              <a:t>short audio</a:t>
            </a:r>
            <a:r>
              <a:rPr lang="en" altLang="zh-TW" dirty="0"/>
              <a:t>. </a:t>
            </a:r>
            <a:r>
              <a:rPr lang="zh-TW" altLang="en-US" dirty="0" smtClean="0"/>
              <a:t>短音訊</a:t>
            </a:r>
            <a:endParaRPr lang="en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" altLang="zh-TW" dirty="0" err="1">
                <a:solidFill>
                  <a:schemeClr val="accent1">
                    <a:lumMod val="75000"/>
                  </a:schemeClr>
                </a:solidFill>
              </a:rPr>
              <a:t>Rostami</a:t>
            </a:r>
            <a:r>
              <a:rPr lang="en" altLang="zh-TW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en" altLang="zh-TW" dirty="0"/>
              <a:t>: a key agreement scheme between an implanted heart with its remote programmer. They establish a shared key by extracting entropy bits from measuring the patients heart beat. </a:t>
            </a:r>
            <a:r>
              <a:rPr lang="zh-TW" altLang="en-US" dirty="0" smtClean="0"/>
              <a:t>個人心跳的</a:t>
            </a:r>
            <a:r>
              <a:rPr lang="en-US" altLang="zh-TW" dirty="0" smtClean="0"/>
              <a:t>entropy</a:t>
            </a:r>
            <a:r>
              <a:rPr lang="zh-TW" altLang="en-US" dirty="0" smtClean="0"/>
              <a:t>當成</a:t>
            </a:r>
            <a:r>
              <a:rPr lang="en-US" altLang="zh-TW" dirty="0" smtClean="0"/>
              <a:t>fingerprint</a:t>
            </a:r>
            <a:endParaRPr lang="en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" altLang="zh-TW" dirty="0">
                <a:solidFill>
                  <a:schemeClr val="accent1">
                    <a:lumMod val="75000"/>
                  </a:schemeClr>
                </a:solidFill>
              </a:rPr>
              <a:t>Han et al. </a:t>
            </a:r>
            <a:r>
              <a:rPr lang="en" altLang="zh-TW" dirty="0"/>
              <a:t>: recurring authentication across trucks driving on a highway by sensing context from the road bumpiness using </a:t>
            </a:r>
            <a:r>
              <a:rPr lang="en" altLang="zh-TW" b="1" dirty="0"/>
              <a:t>accelerometer</a:t>
            </a:r>
            <a:r>
              <a:rPr lang="en" altLang="zh-TW" dirty="0"/>
              <a:t>.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95247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E9EEDE-AE35-E642-9022-B57571F77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6008" y="1131321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Models and Assumptions</a:t>
            </a:r>
            <a:endParaRPr kumimoji="1" lang="zh-TW" altLang="en-US" dirty="0"/>
          </a:p>
        </p:txBody>
      </p:sp>
      <p:sp>
        <p:nvSpPr>
          <p:cNvPr id="5" name="不規則四邊形 4">
            <a:extLst>
              <a:ext uri="{FF2B5EF4-FFF2-40B4-BE49-F238E27FC236}">
                <a16:creationId xmlns:a16="http://schemas.microsoft.com/office/drawing/2014/main" id="{41770633-3CCD-274B-BA5E-4C1D833DEA23}"/>
              </a:ext>
            </a:extLst>
          </p:cNvPr>
          <p:cNvSpPr/>
          <p:nvPr/>
        </p:nvSpPr>
        <p:spPr>
          <a:xfrm rot="16200000">
            <a:off x="7880379" y="2646941"/>
            <a:ext cx="6903001" cy="1720241"/>
          </a:xfrm>
          <a:prstGeom prst="trapezoid">
            <a:avLst>
              <a:gd name="adj" fmla="val 43047"/>
            </a:avLst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9BF871E-6DAD-8B4F-AFCF-425C237C2D4C}"/>
              </a:ext>
            </a:extLst>
          </p:cNvPr>
          <p:cNvCxnSpPr>
            <a:cxnSpLocks/>
          </p:cNvCxnSpPr>
          <p:nvPr/>
        </p:nvCxnSpPr>
        <p:spPr>
          <a:xfrm>
            <a:off x="867454" y="3374261"/>
            <a:ext cx="1065022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A1E6ACC-3D95-5F43-BEF4-21C0160F8796}"/>
              </a:ext>
            </a:extLst>
          </p:cNvPr>
          <p:cNvSpPr txBox="1"/>
          <p:nvPr/>
        </p:nvSpPr>
        <p:spPr>
          <a:xfrm>
            <a:off x="3494762" y="38204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09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6"/>
            <a:ext cx="4869180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4011450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A. Threat Model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29</a:t>
            </a:fld>
            <a:endParaRPr kumimoji="1"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68188" cy="527287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kumimoji="1" lang="en" altLang="zh-TW" dirty="0"/>
              <a:t>Threat </a:t>
            </a:r>
            <a:r>
              <a:rPr kumimoji="1" lang="en" altLang="zh-TW" dirty="0" smtClean="0"/>
              <a:t>Model</a:t>
            </a:r>
            <a:r>
              <a:rPr kumimoji="1" lang="zh-TW" altLang="en-US" dirty="0" smtClean="0"/>
              <a:t> </a:t>
            </a:r>
            <a:r>
              <a:rPr kumimoji="1" lang="en" altLang="zh-TW" dirty="0" smtClean="0"/>
              <a:t>goals </a:t>
            </a:r>
            <a:r>
              <a:rPr kumimoji="1" lang="en" altLang="zh-TW" dirty="0"/>
              <a:t>&amp; capabilities of </a:t>
            </a:r>
            <a:r>
              <a:rPr kumimoji="1" lang="en" altLang="zh-TW" b="1" dirty="0"/>
              <a:t>attackers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TW" dirty="0"/>
              <a:t>Goal: </a:t>
            </a:r>
            <a:r>
              <a:rPr lang="en" altLang="zh-TW" dirty="0"/>
              <a:t>to </a:t>
            </a:r>
            <a:r>
              <a:rPr lang="en" altLang="zh-TW" b="1" dirty="0"/>
              <a:t>leak private information </a:t>
            </a:r>
            <a:r>
              <a:rPr lang="en" altLang="zh-TW" dirty="0"/>
              <a:t>of home occupants by eavesdropping on the communication between IoT devices.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" altLang="zh-TW" dirty="0"/>
              <a:t>Notation: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" altLang="zh-TW" sz="2800" dirty="0"/>
              <a:t>          : attacker devices placed </a:t>
            </a:r>
            <a:r>
              <a:rPr lang="en" altLang="zh-TW" sz="2800" b="1" dirty="0"/>
              <a:t>outside</a:t>
            </a:r>
            <a:r>
              <a:rPr lang="en" altLang="zh-TW" sz="2800" dirty="0"/>
              <a:t> of the house but within the wireless communication range, succeeds in fooling a legitimate device.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" altLang="zh-TW" sz="2800" dirty="0"/>
              <a:t>          : legitimate device inside the house to accept the pairing as another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" altLang="zh-TW" dirty="0"/>
              <a:t>Approach: Shamming &amp; </a:t>
            </a:r>
            <a:r>
              <a:rPr lang="en" altLang="zh-TW" dirty="0" err="1"/>
              <a:t>MitM</a:t>
            </a:r>
            <a:endParaRPr lang="en" altLang="zh-TW" dirty="0"/>
          </a:p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endParaRPr lang="en-US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8545AC-1C3B-2846-B3B3-20D6FC52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952" y="3035300"/>
            <a:ext cx="469900" cy="3937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4A3F173-5AC7-2C4A-B5F3-111D8E84E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852" y="3999230"/>
            <a:ext cx="5461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86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不規則四邊形 10">
            <a:extLst>
              <a:ext uri="{FF2B5EF4-FFF2-40B4-BE49-F238E27FC236}">
                <a16:creationId xmlns:a16="http://schemas.microsoft.com/office/drawing/2014/main" id="{D91B19A6-07B3-7B47-B8C4-CA48880824D2}"/>
              </a:ext>
            </a:extLst>
          </p:cNvPr>
          <p:cNvSpPr/>
          <p:nvPr/>
        </p:nvSpPr>
        <p:spPr>
          <a:xfrm>
            <a:off x="2226280" y="-12294"/>
            <a:ext cx="2818356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3"/>
            <a:ext cx="2818356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BFE860-EC8D-5F4D-8F73-19EE929D8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100272" cy="52728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kumimoji="1" lang="zh-TW" altLang="en-US" b="1" i="1" dirty="0"/>
              <a:t> </a:t>
            </a:r>
            <a:r>
              <a:rPr kumimoji="1" lang="en-US" altLang="zh-TW" b="1" i="1" dirty="0" err="1"/>
              <a:t>Perceptio’s</a:t>
            </a:r>
            <a:r>
              <a:rPr kumimoji="1" lang="en-US" altLang="zh-TW" b="1" i="1" dirty="0"/>
              <a:t> pairing protocol </a:t>
            </a:r>
            <a:r>
              <a:rPr kumimoji="1" lang="en-US" altLang="zh-TW" dirty="0"/>
              <a:t>is based on …	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kumimoji="1" lang="en" altLang="zh-TW" sz="2800" dirty="0"/>
              <a:t> Devices co-located within a </a:t>
            </a:r>
            <a:r>
              <a:rPr kumimoji="1" lang="en" altLang="zh-TW" sz="2800" b="1" dirty="0"/>
              <a:t>physically secure boundary </a:t>
            </a:r>
            <a:r>
              <a:rPr kumimoji="1" lang="en" altLang="zh-TW" sz="2800" dirty="0"/>
              <a:t>is </a:t>
            </a:r>
            <a:r>
              <a:rPr kumimoji="1" lang="en" altLang="zh-TW" sz="2800" dirty="0" err="1"/>
              <a:t>legitmate</a:t>
            </a:r>
            <a:r>
              <a:rPr kumimoji="1" lang="en" altLang="zh-TW" sz="2800" dirty="0"/>
              <a:t>.</a:t>
            </a:r>
            <a:endParaRPr kumimoji="1" lang="en-US" altLang="zh-TW" sz="2800" dirty="0"/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u"/>
            </a:pPr>
            <a:r>
              <a:rPr kumimoji="1" lang="en" altLang="zh-TW" sz="2800" dirty="0"/>
              <a:t> </a:t>
            </a:r>
            <a:r>
              <a:rPr kumimoji="1" lang="en" altLang="zh-TW" sz="2400" dirty="0"/>
              <a:t>Distinguish between legitimate devices and attacker devices by imposing a threshold on fingerprint similarity.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kumimoji="1" lang="en-US" altLang="zh-TW" sz="2800" dirty="0"/>
              <a:t> </a:t>
            </a:r>
            <a:r>
              <a:rPr kumimoji="1" lang="en" altLang="zh-TW" sz="2800" dirty="0"/>
              <a:t>Devices make use of the observed contextual information to provide </a:t>
            </a:r>
            <a:r>
              <a:rPr kumimoji="1" lang="en" altLang="zh-TW" sz="2800" b="1" dirty="0"/>
              <a:t>entropy</a:t>
            </a:r>
            <a:r>
              <a:rPr kumimoji="1" lang="en" altLang="zh-TW" sz="2800" dirty="0"/>
              <a:t>. 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zh-TW" altLang="en-US" dirty="0"/>
              <a:t> </a:t>
            </a:r>
            <a:r>
              <a:rPr lang="en" altLang="zh-TW" dirty="0" err="1"/>
              <a:t>Perceptio</a:t>
            </a:r>
            <a:r>
              <a:rPr lang="en" altLang="zh-TW" dirty="0"/>
              <a:t> is evaluated its effectiveness as an </a:t>
            </a:r>
            <a:r>
              <a:rPr lang="en" altLang="zh-TW" b="1" dirty="0"/>
              <a:t>autonomous secure pairing solution</a:t>
            </a:r>
            <a:r>
              <a:rPr kumimoji="1" lang="en-US" altLang="zh-TW" b="1" dirty="0"/>
              <a:t>.</a:t>
            </a:r>
            <a:endParaRPr lang="en" altLang="zh-TW" b="1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3</a:t>
            </a:fld>
            <a:endParaRPr kumimoji="1"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C7826166-E2C8-814D-A90D-3B3F22B311CA}"/>
              </a:ext>
            </a:extLst>
          </p:cNvPr>
          <p:cNvSpPr txBox="1">
            <a:spLocks/>
          </p:cNvSpPr>
          <p:nvPr/>
        </p:nvSpPr>
        <p:spPr>
          <a:xfrm>
            <a:off x="400530" y="100009"/>
            <a:ext cx="201729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B03781F7-8E14-8045-A794-5D757C4068C1}"/>
              </a:ext>
            </a:extLst>
          </p:cNvPr>
          <p:cNvSpPr txBox="1">
            <a:spLocks/>
          </p:cNvSpPr>
          <p:nvPr/>
        </p:nvSpPr>
        <p:spPr>
          <a:xfrm>
            <a:off x="2226280" y="87722"/>
            <a:ext cx="2417826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kumimoji="1" lang="en-US" altLang="zh-TW" sz="3800" b="1" i="1" dirty="0" err="1">
                <a:solidFill>
                  <a:schemeClr val="accent1">
                    <a:lumMod val="75000"/>
                  </a:schemeClr>
                </a:solidFill>
              </a:rPr>
              <a:t>Perceptio</a:t>
            </a:r>
            <a:endParaRPr kumimoji="1" lang="zh-TW" altLang="en-US" sz="3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738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6"/>
            <a:ext cx="4869180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4011450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A. Threat Model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30</a:t>
            </a:fld>
            <a:endParaRPr kumimoji="1"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68188" cy="527287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kumimoji="1" lang="en" altLang="zh-TW" dirty="0"/>
              <a:t>         launch three types </a:t>
            </a:r>
            <a:r>
              <a:rPr kumimoji="1" lang="en" altLang="zh-TW" b="1" dirty="0"/>
              <a:t>of Shamming attacks</a:t>
            </a:r>
            <a:r>
              <a:rPr kumimoji="1" lang="en" altLang="zh-TW" dirty="0"/>
              <a:t>.</a:t>
            </a:r>
          </a:p>
          <a:p>
            <a:pPr marL="514350" indent="-51435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+mj-lt"/>
              <a:buAutoNum type="arabicPeriod"/>
            </a:pPr>
            <a:r>
              <a:rPr lang="en-US" altLang="zh-TW" b="1" i="1" dirty="0">
                <a:solidFill>
                  <a:schemeClr val="accent1">
                    <a:lumMod val="75000"/>
                  </a:schemeClr>
                </a:solidFill>
              </a:rPr>
              <a:t>(1-a) Eavesdropping attack</a:t>
            </a:r>
            <a:r>
              <a:rPr lang="en-US" altLang="zh-TW" dirty="0"/>
              <a:t>: </a:t>
            </a:r>
            <a:r>
              <a:rPr lang="en" altLang="zh-TW" dirty="0"/>
              <a:t>sense from outside.</a:t>
            </a:r>
            <a:br>
              <a:rPr lang="en" altLang="zh-TW" dirty="0"/>
            </a:br>
            <a:r>
              <a:rPr lang="en-US" altLang="zh-TW" dirty="0"/>
              <a:t>F</a:t>
            </a:r>
            <a:r>
              <a:rPr lang="en" altLang="zh-TW" dirty="0" err="1"/>
              <a:t>ollowing</a:t>
            </a:r>
            <a:r>
              <a:rPr lang="en" altLang="zh-TW" dirty="0"/>
              <a:t> </a:t>
            </a:r>
            <a:r>
              <a:rPr lang="en-US" altLang="zh-TW" dirty="0"/>
              <a:t>three levels of capabilities :</a:t>
            </a:r>
          </a:p>
          <a:p>
            <a:pPr marL="971550" lvl="1" indent="-51435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AutoNum type="circleNumWdWhitePlain"/>
            </a:pP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normal-level of resources</a:t>
            </a:r>
            <a:r>
              <a:rPr lang="en-US" altLang="zh-TW" sz="2800" dirty="0"/>
              <a:t>: </a:t>
            </a:r>
            <a:r>
              <a:rPr lang="en" altLang="zh-TW" sz="2800" dirty="0"/>
              <a:t>with </a:t>
            </a:r>
            <a:r>
              <a:rPr lang="en" altLang="zh-TW" sz="2800" b="1" dirty="0"/>
              <a:t>standard off-the-shelf </a:t>
            </a:r>
            <a:r>
              <a:rPr lang="en" altLang="zh-TW" sz="2800" dirty="0"/>
              <a:t>IoT sensors </a:t>
            </a:r>
            <a:r>
              <a:rPr lang="en-US" altLang="zh-TW" sz="2800" dirty="0"/>
              <a:t>comparable to </a:t>
            </a:r>
          </a:p>
          <a:p>
            <a:pPr marL="971550" lvl="1" indent="-51435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AutoNum type="circleNumWdWhitePlain"/>
            </a:pP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medium-level of resources</a:t>
            </a:r>
            <a:r>
              <a:rPr lang="en-US" altLang="zh-TW" sz="2800" dirty="0"/>
              <a:t>: </a:t>
            </a:r>
            <a:r>
              <a:rPr lang="en" altLang="zh-TW" sz="2800" dirty="0"/>
              <a:t>with </a:t>
            </a:r>
            <a:r>
              <a:rPr lang="en" altLang="zh-TW" sz="2800" b="1" dirty="0"/>
              <a:t>higher-end</a:t>
            </a:r>
            <a:r>
              <a:rPr lang="en" altLang="zh-TW" sz="2800" dirty="0"/>
              <a:t> off-the-shelf consumer electronic devices</a:t>
            </a:r>
            <a:endParaRPr lang="en-US" altLang="zh-TW" sz="2800" dirty="0"/>
          </a:p>
          <a:p>
            <a:pPr marL="971550" lvl="1" indent="-51435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AutoNum type="circleNumWdWhitePlain"/>
            </a:pP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powerful-level of resources</a:t>
            </a:r>
            <a:r>
              <a:rPr lang="en-US" altLang="zh-TW" sz="2800" dirty="0"/>
              <a:t>: </a:t>
            </a:r>
            <a:r>
              <a:rPr lang="en" altLang="zh-TW" sz="2800" dirty="0"/>
              <a:t>with </a:t>
            </a:r>
            <a:r>
              <a:rPr lang="en" altLang="zh-TW" sz="2800" b="1" dirty="0"/>
              <a:t>asymmetric capabilities </a:t>
            </a:r>
            <a:r>
              <a:rPr lang="en" altLang="zh-TW" sz="2800" dirty="0"/>
              <a:t/>
            </a:r>
            <a:br>
              <a:rPr lang="en" altLang="zh-TW" sz="2800" dirty="0"/>
            </a:br>
            <a:r>
              <a:rPr lang="en" altLang="zh-TW" sz="2800" dirty="0"/>
              <a:t>E.g., military-grade thermal imaging and x-ray vision</a:t>
            </a:r>
            <a:endParaRPr lang="en-US" altLang="zh-TW" sz="2800" dirty="0"/>
          </a:p>
          <a:p>
            <a:pPr marL="514350" indent="-51435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+mj-lt"/>
              <a:buAutoNum type="arabicPeriod"/>
            </a:pPr>
            <a:endParaRPr kumimoji="1"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8545AC-1C3B-2846-B3B3-20D6FC52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9366" y="2783840"/>
            <a:ext cx="469900" cy="3937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4A3F173-5AC7-2C4A-B5F3-111D8E84E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29368" y="4685030"/>
            <a:ext cx="546100" cy="3683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40F2A97-0A9F-B442-B949-050A8D3BA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58" y="1052035"/>
            <a:ext cx="469900" cy="3937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F53221-8765-4D49-86CA-CC709EB5B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2970530"/>
            <a:ext cx="5461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91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6"/>
            <a:ext cx="4869180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4011450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A. Threat Model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31</a:t>
            </a:fld>
            <a:endParaRPr kumimoji="1"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68188" cy="5272879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+mj-lt"/>
              <a:buAutoNum type="arabicPeriod" startAt="2"/>
            </a:pPr>
            <a:r>
              <a:rPr lang="en-US" altLang="zh-TW" b="1" i="1" dirty="0">
                <a:solidFill>
                  <a:schemeClr val="accent1">
                    <a:lumMod val="75000"/>
                  </a:schemeClr>
                </a:solidFill>
              </a:rPr>
              <a:t>(1-b) Signal Injection attack</a:t>
            </a:r>
            <a:r>
              <a:rPr kumimoji="1" lang="en" altLang="zh-TW" dirty="0"/>
              <a:t>: </a:t>
            </a:r>
            <a:br>
              <a:rPr kumimoji="1" lang="en" altLang="zh-TW" dirty="0"/>
            </a:br>
            <a:r>
              <a:rPr kumimoji="1" lang="en" altLang="zh-TW" dirty="0"/>
              <a:t>creating events with large </a:t>
            </a:r>
            <a:r>
              <a:rPr kumimoji="1" lang="en" altLang="zh-TW" b="1" dirty="0"/>
              <a:t>noise</a:t>
            </a:r>
            <a:r>
              <a:rPr kumimoji="1" lang="en" altLang="zh-TW" dirty="0"/>
              <a:t> or vibration from outside </a:t>
            </a:r>
            <a:br>
              <a:rPr kumimoji="1" lang="en" altLang="zh-TW" dirty="0"/>
            </a:br>
            <a:r>
              <a:rPr kumimoji="1" lang="en" altLang="zh-TW" dirty="0"/>
              <a:t>E.g. using jack-jammer</a:t>
            </a:r>
          </a:p>
          <a:p>
            <a:pPr marL="514350" indent="-51435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+mj-lt"/>
              <a:buAutoNum type="arabicPeriod" startAt="2"/>
            </a:pPr>
            <a:r>
              <a:rPr lang="en-US" altLang="zh-TW" b="1" i="1" dirty="0">
                <a:solidFill>
                  <a:schemeClr val="accent1">
                    <a:lumMod val="75000"/>
                  </a:schemeClr>
                </a:solidFill>
              </a:rPr>
              <a:t>(1-b) Signal Injection attack</a:t>
            </a:r>
            <a:r>
              <a:rPr kumimoji="1" lang="en" altLang="zh-TW" dirty="0"/>
              <a:t>: by injecting </a:t>
            </a:r>
            <a:r>
              <a:rPr kumimoji="1" lang="en" altLang="zh-TW" b="1" dirty="0"/>
              <a:t>spoofing signals </a:t>
            </a:r>
            <a:r>
              <a:rPr kumimoji="1" lang="en" altLang="zh-TW" dirty="0"/>
              <a:t>to    </a:t>
            </a:r>
            <a:r>
              <a:rPr lang="en" altLang="zh-TW" dirty="0"/>
              <a:t>     , allow both       and        to perceive simultaneous event signals and accept </a:t>
            </a:r>
            <a:r>
              <a:rPr lang="en-US" altLang="zh-TW" dirty="0"/>
              <a:t>the pairing.</a:t>
            </a:r>
          </a:p>
          <a:p>
            <a:pPr marL="514350" indent="-51435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+mj-lt"/>
              <a:buAutoNum type="arabicPeriod" startAt="2"/>
            </a:pPr>
            <a:endParaRPr lang="en" altLang="zh-TW" dirty="0"/>
          </a:p>
          <a:p>
            <a:pPr marL="514350" indent="-51435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+mj-lt"/>
              <a:buAutoNum type="arabicPeriod" startAt="2"/>
            </a:pPr>
            <a:endParaRPr lang="en" altLang="zh-TW" dirty="0"/>
          </a:p>
          <a:p>
            <a:pPr marL="514350" indent="-51435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+mj-lt"/>
              <a:buAutoNum type="arabicPeriod" startAt="2"/>
            </a:pPr>
            <a:endParaRPr lang="en" altLang="zh-TW" dirty="0"/>
          </a:p>
          <a:p>
            <a:pPr marL="514350" indent="-51435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+mj-lt"/>
              <a:buAutoNum type="arabicPeriod" startAt="2"/>
            </a:pPr>
            <a:endParaRPr lang="en-US" altLang="zh-TW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8545AC-1C3B-2846-B3B3-20D6FC52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9366" y="2783840"/>
            <a:ext cx="469900" cy="3937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4A3F173-5AC7-2C4A-B5F3-111D8E84E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29368" y="4685030"/>
            <a:ext cx="546100" cy="3683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028845E-8C86-A546-B17C-A86441D83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0472" y="2461260"/>
            <a:ext cx="546100" cy="3683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EC04E3B-7791-4347-9B57-5B5702B59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490" y="2889250"/>
            <a:ext cx="546100" cy="3683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CCC3A72-A80B-C04F-B553-5C75E102B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813" y="2863850"/>
            <a:ext cx="4699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07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6"/>
            <a:ext cx="4869180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4011450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A. Threat Model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32</a:t>
            </a:fld>
            <a:endParaRPr kumimoji="1"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68188" cy="527287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kumimoji="1" lang="en-US" altLang="zh-TW" b="1" dirty="0"/>
              <a:t>Man-in-the-middle (</a:t>
            </a:r>
            <a:r>
              <a:rPr kumimoji="1" lang="en-US" altLang="zh-TW" b="1" dirty="0" err="1"/>
              <a:t>MitM</a:t>
            </a:r>
            <a:r>
              <a:rPr kumimoji="1" lang="en-US" altLang="zh-TW" b="1" dirty="0"/>
              <a:t>): </a:t>
            </a:r>
            <a:br>
              <a:rPr kumimoji="1" lang="en-US" altLang="zh-TW" b="1" dirty="0"/>
            </a:br>
            <a:r>
              <a:rPr kumimoji="1" lang="en" altLang="zh-TW" dirty="0"/>
              <a:t>key agreement messages between a pair of LDs by simply </a:t>
            </a:r>
            <a:r>
              <a:rPr kumimoji="1" lang="en" altLang="zh-TW" b="1" dirty="0"/>
              <a:t>intercepting</a:t>
            </a:r>
            <a:r>
              <a:rPr kumimoji="1" lang="en" altLang="zh-TW" dirty="0"/>
              <a:t> messages transmitted over the wireless medium.</a:t>
            </a:r>
            <a:br>
              <a:rPr kumimoji="1" lang="en" altLang="zh-TW" dirty="0"/>
            </a:br>
            <a:r>
              <a:rPr kumimoji="1" lang="en" altLang="zh-TW" dirty="0"/>
              <a:t/>
            </a:r>
            <a:br>
              <a:rPr kumimoji="1" lang="en" altLang="zh-TW" dirty="0"/>
            </a:br>
            <a:r>
              <a:rPr kumimoji="1" lang="en" altLang="zh-TW" dirty="0"/>
              <a:t>E.g. injection, replay, modification, and blocking/deleting</a:t>
            </a:r>
            <a:endParaRPr kumimoji="1"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8545AC-1C3B-2846-B3B3-20D6FC52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9366" y="2783840"/>
            <a:ext cx="469900" cy="3937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4A3F173-5AC7-2C4A-B5F3-111D8E84E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29368" y="4685030"/>
            <a:ext cx="5461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59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7"/>
            <a:ext cx="6972300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6206010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B. Assumptions and Constraints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33</a:t>
            </a:fld>
            <a:endParaRPr kumimoji="1"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832245"/>
            <a:ext cx="11068188" cy="562411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kumimoji="1" lang="en" altLang="zh-TW" dirty="0"/>
              <a:t>About the assumptions and constraints of </a:t>
            </a:r>
            <a:r>
              <a:rPr kumimoji="1" lang="en" altLang="zh-TW" b="1" i="1" dirty="0" err="1"/>
              <a:t>Perceptio</a:t>
            </a:r>
            <a:endParaRPr kumimoji="1" lang="en" altLang="zh-TW" b="1" i="1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" altLang="zh-TW" dirty="0"/>
              <a:t>The </a:t>
            </a:r>
            <a:r>
              <a:rPr lang="en" altLang="zh-TW" b="1" dirty="0"/>
              <a:t>physical boundaries </a:t>
            </a:r>
            <a:r>
              <a:rPr lang="en" altLang="zh-TW" dirty="0"/>
              <a:t>of a house draw a </a:t>
            </a:r>
            <a:r>
              <a:rPr lang="en" altLang="zh-TW" b="1" dirty="0"/>
              <a:t>natural trust boundary </a:t>
            </a:r>
            <a:r>
              <a:rPr lang="en" altLang="zh-TW" dirty="0"/>
              <a:t>for deployed devices</a:t>
            </a:r>
            <a:r>
              <a:rPr lang="en-US" altLang="zh-TW" dirty="0"/>
              <a:t>.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dirty="0"/>
              <a:t>Who owns the devices and operates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" altLang="zh-TW" dirty="0"/>
              <a:t>Non-authorized personnel do not have access to the physical space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" altLang="zh-TW" dirty="0"/>
              <a:t>The family members and authorized guests are </a:t>
            </a:r>
            <a:r>
              <a:rPr lang="en" altLang="zh-TW" b="1" dirty="0"/>
              <a:t>not malicious</a:t>
            </a:r>
            <a:r>
              <a:rPr lang="en" altLang="zh-TW" dirty="0"/>
              <a:t>.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" altLang="zh-TW" dirty="0"/>
              <a:t>Devices brought into the home for prolonged periods of time is sufficient to bootstrap a </a:t>
            </a:r>
            <a:r>
              <a:rPr lang="en" altLang="zh-TW" b="1" dirty="0"/>
              <a:t>trusted</a:t>
            </a:r>
            <a:r>
              <a:rPr lang="en" altLang="zh-TW" dirty="0"/>
              <a:t> connection to the IoT network.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TW" dirty="0"/>
              <a:t>A single-family homes are </a:t>
            </a:r>
            <a:r>
              <a:rPr lang="en" altLang="zh-TW" dirty="0"/>
              <a:t>made up of a number of joined rooms, and the separating walls actually present numerous physical boundaries.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" altLang="zh-TW" dirty="0"/>
              <a:t>The walls are bound to induce a </a:t>
            </a:r>
            <a:r>
              <a:rPr lang="en" altLang="zh-TW" b="1" dirty="0"/>
              <a:t>non-negligible attenuation factor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" altLang="zh-TW" dirty="0"/>
              <a:t>IoT devices to act as “</a:t>
            </a:r>
            <a:r>
              <a:rPr lang="en" altLang="zh-TW" b="1" dirty="0"/>
              <a:t>bridging devices</a:t>
            </a:r>
            <a:r>
              <a:rPr lang="en" altLang="zh-TW" dirty="0"/>
              <a:t>”, if needed.(No </a:t>
            </a:r>
            <a:r>
              <a:rPr lang="en-US" altLang="zh-TW" dirty="0"/>
              <a:t>full pairwise connectivity)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11532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7"/>
            <a:ext cx="6972300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6206010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B. Assumptions and Constraints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34</a:t>
            </a:fld>
            <a:endParaRPr kumimoji="1"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1120143"/>
            <a:ext cx="11068188" cy="533622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" altLang="zh-TW" dirty="0"/>
              <a:t>Sensors outside </a:t>
            </a:r>
            <a:r>
              <a:rPr lang="en" altLang="zh-TW" b="1" dirty="0"/>
              <a:t>cannot consistently perceive</a:t>
            </a:r>
            <a:r>
              <a:rPr lang="en" altLang="zh-TW" dirty="0"/>
              <a:t> the relevant activities inside </a:t>
            </a:r>
            <a:r>
              <a:rPr lang="en" altLang="zh-TW" b="1" dirty="0"/>
              <a:t>with similar fidelity </a:t>
            </a:r>
            <a:r>
              <a:rPr lang="en" altLang="zh-TW" dirty="0"/>
              <a:t>as        .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" altLang="zh-TW" dirty="0"/>
              <a:t>Future extensions of </a:t>
            </a:r>
            <a:r>
              <a:rPr lang="en" altLang="zh-TW" i="1" dirty="0" err="1"/>
              <a:t>Perceptio</a:t>
            </a:r>
            <a:r>
              <a:rPr lang="en" altLang="zh-TW" i="1" dirty="0"/>
              <a:t> </a:t>
            </a:r>
            <a:r>
              <a:rPr lang="en" altLang="zh-TW" dirty="0"/>
              <a:t>could extend to other multi-tenant attached housing.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EFB1507-C443-1E44-B0B6-02AEFC8F1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452" y="1625029"/>
            <a:ext cx="5461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22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E9EEDE-AE35-E642-9022-B57571F77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132" y="1119461"/>
            <a:ext cx="10786872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Entropy extraction and Fingerprinting</a:t>
            </a:r>
            <a:endParaRPr kumimoji="1" lang="zh-TW" altLang="en-US" dirty="0"/>
          </a:p>
        </p:txBody>
      </p:sp>
      <p:sp>
        <p:nvSpPr>
          <p:cNvPr id="5" name="不規則四邊形 4">
            <a:extLst>
              <a:ext uri="{FF2B5EF4-FFF2-40B4-BE49-F238E27FC236}">
                <a16:creationId xmlns:a16="http://schemas.microsoft.com/office/drawing/2014/main" id="{41770633-3CCD-274B-BA5E-4C1D833DEA23}"/>
              </a:ext>
            </a:extLst>
          </p:cNvPr>
          <p:cNvSpPr/>
          <p:nvPr/>
        </p:nvSpPr>
        <p:spPr>
          <a:xfrm rot="16200000">
            <a:off x="7880379" y="2646941"/>
            <a:ext cx="6903001" cy="1720241"/>
          </a:xfrm>
          <a:prstGeom prst="trapezoid">
            <a:avLst>
              <a:gd name="adj" fmla="val 43047"/>
            </a:avLst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9BF871E-6DAD-8B4F-AFCF-425C237C2D4C}"/>
              </a:ext>
            </a:extLst>
          </p:cNvPr>
          <p:cNvCxnSpPr>
            <a:cxnSpLocks/>
          </p:cNvCxnSpPr>
          <p:nvPr/>
        </p:nvCxnSpPr>
        <p:spPr>
          <a:xfrm>
            <a:off x="867454" y="3374261"/>
            <a:ext cx="1065022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A1E6ACC-3D95-5F43-BEF4-21C0160F8796}"/>
              </a:ext>
            </a:extLst>
          </p:cNvPr>
          <p:cNvSpPr txBox="1"/>
          <p:nvPr/>
        </p:nvSpPr>
        <p:spPr>
          <a:xfrm>
            <a:off x="3494762" y="38204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368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6"/>
            <a:ext cx="4869180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4011450" cy="681037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A. Entropy Extraction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68188" cy="527287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kumimoji="1" lang="en-US" altLang="zh-TW" dirty="0"/>
              <a:t>Entropy Extraction: </a:t>
            </a:r>
            <a:br>
              <a:rPr kumimoji="1" lang="en-US" altLang="zh-TW" dirty="0"/>
            </a:br>
            <a:r>
              <a:rPr kumimoji="1" lang="en" altLang="zh-TW" dirty="0"/>
              <a:t>Let d</a:t>
            </a:r>
            <a:r>
              <a:rPr lang="en" altLang="zh-TW" dirty="0"/>
              <a:t>evices capture and extract shared entropy from the device’s surroundings, and establish (pseudo-)random key bits for </a:t>
            </a:r>
            <a:r>
              <a:rPr lang="en" altLang="zh-TW" b="1" dirty="0"/>
              <a:t>cryptographic key agreement protocol.</a:t>
            </a:r>
            <a:endParaRPr kumimoji="1" lang="en-US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kumimoji="1" lang="en-US" altLang="zh-TW" dirty="0"/>
              <a:t>Goal: Help </a:t>
            </a:r>
            <a:r>
              <a:rPr lang="en-US" altLang="zh-TW" dirty="0"/>
              <a:t>devices extract shared entropy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kumimoji="1" lang="en-US" altLang="zh-TW" dirty="0"/>
              <a:t>Approach: </a:t>
            </a:r>
            <a:r>
              <a:rPr kumimoji="1" lang="en" altLang="zh-TW" dirty="0"/>
              <a:t>Deliberately inject </a:t>
            </a:r>
            <a:r>
              <a:rPr kumimoji="1" lang="en" altLang="zh-TW" b="1" dirty="0"/>
              <a:t>randomness</a:t>
            </a:r>
            <a:r>
              <a:rPr kumimoji="1" lang="en" altLang="zh-TW" dirty="0"/>
              <a:t> to the devices within the physical boundary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kumimoji="1" lang="en" altLang="zh-TW" dirty="0"/>
              <a:t>Implement:</a:t>
            </a:r>
            <a:r>
              <a:rPr lang="en" altLang="zh-TW" dirty="0"/>
              <a:t> a </a:t>
            </a:r>
            <a:r>
              <a:rPr lang="en" altLang="zh-TW" i="1" dirty="0"/>
              <a:t>signal injecting device </a:t>
            </a:r>
            <a:r>
              <a:rPr lang="en" altLang="zh-TW" dirty="0"/>
              <a:t>that outputs signals are encoded random bits.</a:t>
            </a:r>
          </a:p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kumimoji="1" lang="en-US" altLang="zh-TW" dirty="0"/>
              <a:t>          Traditional </a:t>
            </a:r>
            <a:r>
              <a:rPr lang="en-US" altLang="zh-TW" dirty="0"/>
              <a:t>key establishment schemes</a:t>
            </a:r>
            <a:r>
              <a:rPr lang="zh-TW" altLang="en-US" dirty="0"/>
              <a:t> 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“deliberate entropy”</a:t>
            </a:r>
            <a:endParaRPr kumimoji="1" lang="en-US" altLang="zh-TW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左-右雙向箭號 8">
            <a:extLst>
              <a:ext uri="{FF2B5EF4-FFF2-40B4-BE49-F238E27FC236}">
                <a16:creationId xmlns:a16="http://schemas.microsoft.com/office/drawing/2014/main" id="{6FECFEA2-B595-0643-96A8-05FFDE66A45A}"/>
              </a:ext>
            </a:extLst>
          </p:cNvPr>
          <p:cNvSpPr/>
          <p:nvPr/>
        </p:nvSpPr>
        <p:spPr>
          <a:xfrm>
            <a:off x="891540" y="5486400"/>
            <a:ext cx="650232" cy="25146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9542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6"/>
            <a:ext cx="4869180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4011450" cy="681037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A. Entropy Extraction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37</a:t>
            </a:fld>
            <a:endParaRPr kumimoji="1"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68188" cy="52728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kumimoji="1" lang="en-US" altLang="zh-TW" dirty="0"/>
              <a:t>Different from traditional: “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natural entropy</a:t>
            </a:r>
            <a:r>
              <a:rPr lang="en-US" altLang="zh-TW" dirty="0"/>
              <a:t>” </a:t>
            </a:r>
            <a:r>
              <a:rPr kumimoji="1" lang="en" altLang="zh-TW" dirty="0"/>
              <a:t>inherent randomness of events in a device’s surroundings to establish a context fingerprint.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sz="2800" dirty="0"/>
              <a:t>Source of entropy: </a:t>
            </a:r>
            <a:br>
              <a:rPr lang="en-US" altLang="zh-TW" sz="2800" dirty="0"/>
            </a:br>
            <a:r>
              <a:rPr lang="en-US" altLang="zh-TW" sz="2800" dirty="0"/>
              <a:t>inherent randomness  E.g. walking, talking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sz="2800" dirty="0"/>
              <a:t>Advantages:</a:t>
            </a:r>
            <a:r>
              <a:rPr lang="en" altLang="zh-TW" sz="2800" dirty="0"/>
              <a:t> </a:t>
            </a:r>
            <a:br>
              <a:rPr lang="en" altLang="zh-TW" sz="2800" dirty="0"/>
            </a:br>
            <a:r>
              <a:rPr lang="en" altLang="zh-TW" sz="2800" dirty="0"/>
              <a:t>predicting the precise timing of events within the physical boundary </a:t>
            </a:r>
            <a:r>
              <a:rPr lang="en" altLang="zh-TW" sz="2800" b="1" dirty="0"/>
              <a:t>at a millisecond-scale granularity </a:t>
            </a:r>
            <a:r>
              <a:rPr lang="en" altLang="zh-TW" sz="2800" dirty="0"/>
              <a:t>is hard.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" altLang="zh-TW" sz="2800" dirty="0"/>
              <a:t>A degree of tolerance for “similar” fingerprints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altLang="zh-TW" dirty="0"/>
              <a:t>After matching: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                                                                             and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TW" sz="2800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TW" sz="2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8DC320F-DD91-F54F-AC4B-218CD56DA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255" y="5264945"/>
            <a:ext cx="3797300" cy="406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C616A6-B17B-0549-857B-F08A88386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524" y="5264945"/>
            <a:ext cx="9144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99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7"/>
            <a:ext cx="5600700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4869180" cy="681037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B. Context Fingerprinting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38</a:t>
            </a:fld>
            <a:endParaRPr kumimoji="1"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68188" cy="5272879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+mj-lt"/>
              <a:buAutoNum type="arabicPeriod"/>
            </a:pPr>
            <a:r>
              <a:rPr kumimoji="1" lang="en-US" altLang="zh-TW" dirty="0"/>
              <a:t>Fingerprint Extraction Algorithm </a:t>
            </a:r>
          </a:p>
          <a:p>
            <a:pPr marL="457200" lvl="1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kumimoji="1" lang="en" altLang="zh-TW" sz="2800" dirty="0"/>
              <a:t>3 insights for </a:t>
            </a:r>
            <a:r>
              <a:rPr lang="en-US" altLang="zh-TW" sz="2800" dirty="0"/>
              <a:t>fingerprint mechanism of</a:t>
            </a:r>
            <a:r>
              <a:rPr kumimoji="1" lang="en-US" altLang="zh-TW" sz="2800" dirty="0"/>
              <a:t> </a:t>
            </a:r>
            <a:r>
              <a:rPr kumimoji="1" lang="en-US" altLang="zh-TW" sz="2800" dirty="0" err="1"/>
              <a:t>Perceptio</a:t>
            </a:r>
            <a:endParaRPr lang="en-US" altLang="zh-TW" sz="2800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kumimoji="1" lang="en" altLang="zh-TW" b="1" dirty="0"/>
              <a:t>raw signals </a:t>
            </a:r>
            <a:r>
              <a:rPr kumimoji="1" lang="en" altLang="zh-TW" dirty="0"/>
              <a:t>obtained by different sensor types will have </a:t>
            </a:r>
            <a:r>
              <a:rPr kumimoji="1" lang="en" altLang="zh-TW" b="1" dirty="0"/>
              <a:t>different characteristi</a:t>
            </a:r>
            <a:r>
              <a:rPr kumimoji="1" lang="en" altLang="zh-TW" dirty="0"/>
              <a:t>cs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kumimoji="1" lang="en" altLang="zh-TW" dirty="0"/>
              <a:t>sensors on different devices will </a:t>
            </a:r>
            <a:r>
              <a:rPr kumimoji="1" lang="en" altLang="zh-TW" b="1" dirty="0"/>
              <a:t>perceive the same event</a:t>
            </a:r>
            <a:r>
              <a:rPr kumimoji="1" lang="en" altLang="zh-TW" dirty="0"/>
              <a:t> in roughly the same way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kumimoji="1" lang="en" altLang="zh-TW" b="1" dirty="0"/>
              <a:t>inter-event timing </a:t>
            </a:r>
            <a:r>
              <a:rPr kumimoji="1" lang="en" altLang="zh-TW" dirty="0"/>
              <a:t>measured by different sensors will be roughly the same.</a:t>
            </a:r>
          </a:p>
          <a:p>
            <a:pPr marL="457200" lvl="1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kumimoji="1" lang="en" altLang="zh-TW" sz="2800" dirty="0"/>
              <a:t>An approach combines </a:t>
            </a:r>
            <a:r>
              <a:rPr kumimoji="1" lang="en" altLang="zh-TW" sz="2800" b="1" dirty="0"/>
              <a:t>event detection, event clustering, and per-cluster inter-event timing.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kumimoji="1" lang="en-US" altLang="zh-TW" dirty="0"/>
              <a:t>d</a:t>
            </a:r>
            <a:r>
              <a:rPr kumimoji="1" lang="en" altLang="zh-TW" dirty="0" err="1"/>
              <a:t>evice</a:t>
            </a:r>
            <a:r>
              <a:rPr kumimoji="1" lang="en" altLang="zh-TW" dirty="0"/>
              <a:t> generate a set of fingerprints(many clusters)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kumimoji="1" lang="en" altLang="zh-TW" dirty="0"/>
              <a:t>one for each cluster represents the observable context</a:t>
            </a:r>
          </a:p>
          <a:p>
            <a:pPr marL="457200" lvl="1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kumimoji="1" lang="en" altLang="zh-TW" sz="2800" dirty="0"/>
              <a:t>Devices do not need to know what specific types of events are occurring.</a:t>
            </a:r>
            <a:endParaRPr kumimoji="1"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763452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7"/>
            <a:ext cx="5600700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4869180" cy="681037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B. Context Fingerprinting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3455"/>
            <a:ext cx="12573000" cy="5272879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kumimoji="1" lang="en-US" altLang="zh-TW" sz="2800" dirty="0"/>
              <a:t>How </a:t>
            </a:r>
            <a:r>
              <a:rPr kumimoji="1" lang="en" altLang="zh-TW" sz="2800" dirty="0"/>
              <a:t>to create the </a:t>
            </a:r>
            <a:r>
              <a:rPr kumimoji="1" lang="en" altLang="zh-TW" sz="2800" b="1" dirty="0"/>
              <a:t>fingerprints</a:t>
            </a:r>
            <a:r>
              <a:rPr kumimoji="1" lang="en" altLang="zh-TW" sz="2800" dirty="0"/>
              <a:t>: </a:t>
            </a:r>
            <a:br>
              <a:rPr kumimoji="1" lang="en" altLang="zh-TW" sz="2800" dirty="0"/>
            </a:br>
            <a:r>
              <a:rPr kumimoji="1" lang="en" altLang="zh-TW" sz="2800" dirty="0"/>
              <a:t>the </a:t>
            </a:r>
            <a:r>
              <a:rPr kumimoji="1" lang="en" altLang="zh-TW" sz="2800" b="1" dirty="0"/>
              <a:t>start times</a:t>
            </a:r>
            <a:r>
              <a:rPr kumimoji="1" lang="en" altLang="zh-TW" sz="2800" dirty="0"/>
              <a:t> and corresponding </a:t>
            </a:r>
            <a:r>
              <a:rPr kumimoji="1" lang="en" altLang="zh-TW" sz="2800" b="1" dirty="0"/>
              <a:t>inter-event intervals</a:t>
            </a:r>
          </a:p>
          <a:p>
            <a:pPr marL="457200" lvl="1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endParaRPr kumimoji="1" lang="en" altLang="zh-TW" sz="2800" dirty="0"/>
          </a:p>
          <a:p>
            <a:pPr marL="457200" lvl="1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endParaRPr kumimoji="1" lang="en" altLang="zh-TW" sz="2800" dirty="0"/>
          </a:p>
          <a:p>
            <a:pPr marL="457200" lvl="1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endParaRPr kumimoji="1" lang="en" altLang="zh-TW" sz="2800" dirty="0"/>
          </a:p>
          <a:p>
            <a:pPr marL="457200" lvl="1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endParaRPr kumimoji="1" lang="en" altLang="zh-TW" sz="2800" dirty="0"/>
          </a:p>
          <a:p>
            <a:pPr marL="457200" lvl="1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endParaRPr kumimoji="1" lang="en" altLang="zh-TW" sz="2800" dirty="0"/>
          </a:p>
          <a:p>
            <a:pPr marL="457200" lvl="1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endParaRPr kumimoji="1" lang="en" altLang="zh-TW" sz="2800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kumimoji="1" lang="en" altLang="zh-TW" sz="2800" dirty="0"/>
              <a:t>event sequence: S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kumimoji="1" lang="en" altLang="zh-TW" sz="2800" dirty="0"/>
              <a:t>inter-event times: </a:t>
            </a:r>
            <a:r>
              <a:rPr kumimoji="1" lang="en" altLang="zh-TW" sz="2800" dirty="0" err="1"/>
              <a:t>i</a:t>
            </a:r>
            <a:r>
              <a:rPr kumimoji="1" lang="en" altLang="zh-TW" sz="2800" baseline="-25000" dirty="0" err="1"/>
              <a:t>S</a:t>
            </a:r>
            <a:r>
              <a:rPr kumimoji="1" lang="en" altLang="zh-TW" sz="2800" baseline="-25000" dirty="0"/>
              <a:t> </a:t>
            </a:r>
            <a:r>
              <a:rPr kumimoji="1" lang="en" altLang="zh-TW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Intervals: </a:t>
            </a:r>
            <a:r>
              <a:rPr lang="en-US" altLang="zh-TW" u="sng" dirty="0">
                <a:solidFill>
                  <a:schemeClr val="accent1">
                    <a:lumMod val="75000"/>
                  </a:schemeClr>
                </a:solidFill>
              </a:rPr>
              <a:t>starting points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 of subsequent  events observations)</a:t>
            </a:r>
            <a:endParaRPr kumimoji="1" lang="en" altLang="zh-TW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kumimoji="1" lang="en" altLang="zh-TW" sz="2800" dirty="0"/>
              <a:t>fingerprint: F                                          </a:t>
            </a:r>
            <a:r>
              <a:rPr kumimoji="1" lang="en" altLang="zh-TW" sz="2800" dirty="0">
                <a:solidFill>
                  <a:schemeClr val="accent1">
                    <a:lumMod val="75000"/>
                  </a:schemeClr>
                </a:solidFill>
              </a:rPr>
              <a:t>(bit-representations)</a:t>
            </a:r>
          </a:p>
          <a:p>
            <a:pPr marL="457200" lvl="1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endParaRPr kumimoji="1" lang="en-US" altLang="zh-TW" sz="2800" dirty="0"/>
          </a:p>
        </p:txBody>
      </p:sp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18F2DC38-BF47-7A46-B28E-4C4683E4F12C}"/>
              </a:ext>
            </a:extLst>
          </p:cNvPr>
          <p:cNvSpPr/>
          <p:nvPr/>
        </p:nvSpPr>
        <p:spPr>
          <a:xfrm>
            <a:off x="4964266" y="-19424"/>
            <a:ext cx="5600699" cy="700457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63B7063-DAC0-F048-B4E8-3EA0895CA253}"/>
              </a:ext>
            </a:extLst>
          </p:cNvPr>
          <p:cNvSpPr txBox="1">
            <a:spLocks/>
          </p:cNvSpPr>
          <p:nvPr/>
        </p:nvSpPr>
        <p:spPr>
          <a:xfrm>
            <a:off x="4956646" y="134243"/>
            <a:ext cx="5600699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1. Fingerprint Extraction Algorithm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530796-F8F1-704D-8F9B-31D7C129F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2006600"/>
            <a:ext cx="8178800" cy="28448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7876BB0-F2C7-B245-BED3-C7E05EA72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806" y="5862634"/>
            <a:ext cx="3479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51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3"/>
            <a:ext cx="2818356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2017295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OUTLINE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BFE860-EC8D-5F4D-8F73-19EE929D8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0650228" cy="52728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kumimoji="1" lang="en" altLang="zh-TW" sz="2600" b="1" dirty="0"/>
              <a:t> Introduction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kumimoji="1" lang="en" altLang="zh-TW" sz="2600" b="1" dirty="0"/>
              <a:t> Background and Relevant related work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kumimoji="1" lang="en" altLang="zh-TW" sz="2600" b="1" dirty="0"/>
              <a:t> </a:t>
            </a:r>
            <a:r>
              <a:rPr kumimoji="1" lang="en-US" altLang="zh-TW" sz="2600" b="1" dirty="0"/>
              <a:t>Models and Assumptions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kumimoji="1" lang="en" altLang="zh-TW" sz="2600" b="1" dirty="0"/>
              <a:t> Entropy extraction and Fingerprinting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kumimoji="1" lang="en-US" altLang="zh-TW" sz="2600" dirty="0"/>
              <a:t> Protocol Design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kumimoji="1" lang="en-US" altLang="zh-TW" sz="2600" dirty="0"/>
              <a:t> I</a:t>
            </a:r>
            <a:r>
              <a:rPr lang="en-US" altLang="zh-TW" sz="2600" dirty="0"/>
              <a:t>mplementation 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kumimoji="1" lang="en-US" altLang="zh-TW" sz="2600" dirty="0"/>
              <a:t> E</a:t>
            </a:r>
            <a:r>
              <a:rPr lang="en-US" altLang="zh-TW" sz="2600" dirty="0"/>
              <a:t>valuation 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kumimoji="1" lang="en-US" altLang="zh-TW" sz="2600" dirty="0"/>
              <a:t> </a:t>
            </a:r>
            <a:r>
              <a:rPr lang="en-US" altLang="zh-TW" sz="2600" dirty="0"/>
              <a:t>Deployment considerations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TW" sz="2600" dirty="0"/>
              <a:t> Limitations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TW" sz="2600" dirty="0"/>
              <a:t> Conclusions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" altLang="zh-TW" sz="2600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sz="2600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4143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7"/>
            <a:ext cx="5600700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4869180" cy="681037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B. Context Fingerprinting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40</a:t>
            </a:fld>
            <a:endParaRPr kumimoji="1"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68188" cy="5272879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kumimoji="1" lang="en" altLang="zh-TW" sz="2800" dirty="0"/>
              <a:t>Do </a:t>
            </a:r>
            <a:r>
              <a:rPr kumimoji="1" lang="en" altLang="zh-TW" sz="2800" b="1" dirty="0"/>
              <a:t>not</a:t>
            </a:r>
            <a:r>
              <a:rPr kumimoji="1" lang="en" altLang="zh-TW" sz="2800" dirty="0"/>
              <a:t> need to have a common representation of the event detected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kumimoji="1" lang="en" altLang="zh-TW" sz="2800" dirty="0"/>
              <a:t>Event detection does </a:t>
            </a:r>
            <a:r>
              <a:rPr kumimoji="1" lang="en" altLang="zh-TW" sz="2800" b="1" dirty="0"/>
              <a:t>not</a:t>
            </a:r>
            <a:r>
              <a:rPr kumimoji="1" lang="en" altLang="zh-TW" sz="2800" dirty="0"/>
              <a:t> need to be perfectly synchronized. 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kumimoji="1" lang="en" altLang="zh-TW" sz="2800" dirty="0"/>
              <a:t>Just make the </a:t>
            </a:r>
            <a:r>
              <a:rPr kumimoji="1" lang="en" altLang="zh-TW" sz="2800" b="1" dirty="0"/>
              <a:t>inter-event timings match </a:t>
            </a:r>
          </a:p>
        </p:txBody>
      </p:sp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18F2DC38-BF47-7A46-B28E-4C4683E4F12C}"/>
              </a:ext>
            </a:extLst>
          </p:cNvPr>
          <p:cNvSpPr/>
          <p:nvPr/>
        </p:nvSpPr>
        <p:spPr>
          <a:xfrm>
            <a:off x="4964266" y="-19424"/>
            <a:ext cx="5600699" cy="700457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63B7063-DAC0-F048-B4E8-3EA0895CA253}"/>
              </a:ext>
            </a:extLst>
          </p:cNvPr>
          <p:cNvSpPr txBox="1">
            <a:spLocks/>
          </p:cNvSpPr>
          <p:nvPr/>
        </p:nvSpPr>
        <p:spPr>
          <a:xfrm>
            <a:off x="4956646" y="134243"/>
            <a:ext cx="5600699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1. Fingerprint Extraction Algorithm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530796-F8F1-704D-8F9B-31D7C129F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310" y="2801620"/>
            <a:ext cx="81788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99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7"/>
            <a:ext cx="5600700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4869180" cy="681037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B. Context Fingerprinting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41</a:t>
            </a:fld>
            <a:endParaRPr kumimoji="1"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781046"/>
            <a:ext cx="11068188" cy="560953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endParaRPr kumimoji="1" lang="en" altLang="zh-TW" b="1" dirty="0"/>
          </a:p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endParaRPr kumimoji="1" lang="en" altLang="zh-TW" b="1" dirty="0"/>
          </a:p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endParaRPr kumimoji="1" lang="en" altLang="zh-TW" b="1" dirty="0"/>
          </a:p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endParaRPr kumimoji="1" lang="en" altLang="zh-TW" b="1" dirty="0"/>
          </a:p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endParaRPr kumimoji="1" lang="en" altLang="zh-TW" b="1" dirty="0"/>
          </a:p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endParaRPr kumimoji="1" lang="en" altLang="zh-TW" b="1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kumimoji="1" lang="en" altLang="zh-TW" dirty="0"/>
              <a:t>A’s </a:t>
            </a:r>
            <a:r>
              <a:rPr lang="en-US" altLang="zh-TW" dirty="0"/>
              <a:t>event clusters: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kumimoji="1" lang="en" altLang="zh-TW" dirty="0"/>
              <a:t>B’s </a:t>
            </a:r>
            <a:r>
              <a:rPr lang="en-US" altLang="zh-TW" dirty="0"/>
              <a:t>event clusters:</a:t>
            </a:r>
            <a:endParaRPr kumimoji="1" lang="en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altLang="zh-TW" dirty="0"/>
              <a:t>A’s sets of per-cluster fingerprints: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altLang="zh-TW" dirty="0"/>
              <a:t>B’s sets of per-cluster fingerprints:</a:t>
            </a:r>
            <a:endParaRPr kumimoji="1" lang="en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kumimoji="1" lang="en" altLang="zh-TW" dirty="0"/>
          </a:p>
        </p:txBody>
      </p:sp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18F2DC38-BF47-7A46-B28E-4C4683E4F12C}"/>
              </a:ext>
            </a:extLst>
          </p:cNvPr>
          <p:cNvSpPr/>
          <p:nvPr/>
        </p:nvSpPr>
        <p:spPr>
          <a:xfrm>
            <a:off x="4964266" y="-19424"/>
            <a:ext cx="5600699" cy="700457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63B7063-DAC0-F048-B4E8-3EA0895CA253}"/>
              </a:ext>
            </a:extLst>
          </p:cNvPr>
          <p:cNvSpPr txBox="1">
            <a:spLocks/>
          </p:cNvSpPr>
          <p:nvPr/>
        </p:nvSpPr>
        <p:spPr>
          <a:xfrm>
            <a:off x="4956646" y="134243"/>
            <a:ext cx="5600699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1. Fingerprint Extraction Algorithm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1B416E-1A6F-5449-A522-F88748337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50" y="1017689"/>
            <a:ext cx="7988300" cy="3086100"/>
          </a:xfrm>
          <a:prstGeom prst="rect">
            <a:avLst/>
          </a:prstGeom>
        </p:spPr>
      </p:pic>
      <p:pic>
        <p:nvPicPr>
          <p:cNvPr id="11" name="圖片 10" descr="一張含有 物件 的圖片&#10;&#10;&#10;&#10;自動產生的描述">
            <a:extLst>
              <a:ext uri="{FF2B5EF4-FFF2-40B4-BE49-F238E27FC236}">
                <a16:creationId xmlns:a16="http://schemas.microsoft.com/office/drawing/2014/main" id="{E646CFF0-21D1-D647-9C1F-2188BA78E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466" y="4203802"/>
            <a:ext cx="1320800" cy="3429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588DCB4-B2E8-B749-9B0D-2D1CD6F56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466" y="4780487"/>
            <a:ext cx="876300" cy="3175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4A40985-8095-7A46-A3A4-8082F6ACF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254676"/>
            <a:ext cx="1905000" cy="393700"/>
          </a:xfrm>
          <a:prstGeom prst="rect">
            <a:avLst/>
          </a:prstGeom>
        </p:spPr>
      </p:pic>
      <p:pic>
        <p:nvPicPr>
          <p:cNvPr id="18" name="圖片 17" descr="一張含有 時鐘 的圖片&#10;&#10;&#10;&#10;自動產生的描述">
            <a:extLst>
              <a:ext uri="{FF2B5EF4-FFF2-40B4-BE49-F238E27FC236}">
                <a16:creationId xmlns:a16="http://schemas.microsoft.com/office/drawing/2014/main" id="{6538E104-6EE2-5141-8033-B3A080A55B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840311"/>
            <a:ext cx="1270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39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7"/>
            <a:ext cx="5600700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4869180" cy="681037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B. Context Fingerprinting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42</a:t>
            </a:fld>
            <a:endParaRPr kumimoji="1"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596374" cy="5272879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+mj-lt"/>
              <a:buAutoNum type="arabicPeriod" startAt="2"/>
            </a:pPr>
            <a:r>
              <a:rPr kumimoji="1" lang="en-US" altLang="zh-TW" dirty="0"/>
              <a:t>Fingerprint Entropy</a:t>
            </a:r>
            <a:br>
              <a:rPr kumimoji="1" lang="en-US" altLang="zh-TW" dirty="0"/>
            </a:br>
            <a:r>
              <a:rPr kumimoji="1" lang="en" altLang="zh-TW" b="1" i="1" dirty="0" err="1"/>
              <a:t>Perceptio</a:t>
            </a:r>
            <a:r>
              <a:rPr kumimoji="1" lang="en" altLang="zh-TW" dirty="0"/>
              <a:t> bootstraps its trust from the entropy of event timings in the environment.</a:t>
            </a:r>
            <a:br>
              <a:rPr kumimoji="1" lang="en" altLang="zh-TW" dirty="0"/>
            </a:br>
            <a:r>
              <a:rPr kumimoji="1" lang="en" altLang="zh-TW" dirty="0"/>
              <a:t>fingerprint depends on 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kumimoji="1" lang="en" altLang="zh-TW" dirty="0"/>
              <a:t>the </a:t>
            </a:r>
            <a:r>
              <a:rPr kumimoji="1" lang="en" altLang="zh-TW" b="1" dirty="0"/>
              <a:t>number</a:t>
            </a:r>
            <a:r>
              <a:rPr kumimoji="1" lang="en" altLang="zh-TW" dirty="0"/>
              <a:t> of similar events observed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kumimoji="1" lang="en" altLang="zh-TW" dirty="0"/>
              <a:t>the </a:t>
            </a:r>
            <a:r>
              <a:rPr kumimoji="1" lang="en" altLang="zh-TW" b="1" dirty="0"/>
              <a:t>bit</a:t>
            </a:r>
            <a:r>
              <a:rPr kumimoji="1" lang="en" altLang="zh-TW" dirty="0"/>
              <a:t> resolution of each </a:t>
            </a:r>
            <a:r>
              <a:rPr kumimoji="1" lang="en" altLang="zh-TW" b="1" dirty="0"/>
              <a:t>interval</a:t>
            </a:r>
            <a:r>
              <a:rPr kumimoji="1" lang="en" altLang="zh-TW" dirty="0"/>
              <a:t/>
            </a:r>
            <a:br>
              <a:rPr kumimoji="1" lang="en" altLang="zh-TW" dirty="0"/>
            </a:br>
            <a:r>
              <a:rPr kumimoji="1" lang="en" altLang="zh-TW" b="1" dirty="0"/>
              <a:t/>
            </a:r>
            <a:br>
              <a:rPr kumimoji="1" lang="en" altLang="zh-TW" b="1" dirty="0"/>
            </a:br>
            <a:endParaRPr kumimoji="1" lang="en" altLang="zh-TW" b="1" dirty="0"/>
          </a:p>
          <a:p>
            <a:pPr marL="457200" lvl="1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endParaRPr kumimoji="1" lang="en" altLang="zh-TW" b="1" dirty="0"/>
          </a:p>
          <a:p>
            <a:pPr marL="457200" lvl="1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kumimoji="1" lang="en" altLang="zh-TW" sz="1600" b="1" dirty="0"/>
              <a:t/>
            </a:r>
            <a:br>
              <a:rPr kumimoji="1" lang="en" altLang="zh-TW" sz="1600" b="1" dirty="0"/>
            </a:br>
            <a:r>
              <a:rPr kumimoji="1" lang="en" altLang="zh-TW" sz="1600" b="1" dirty="0"/>
              <a:t>  </a:t>
            </a:r>
            <a:r>
              <a:rPr kumimoji="1" lang="en" altLang="zh-TW" b="1" dirty="0"/>
              <a:t/>
            </a:r>
            <a:br>
              <a:rPr kumimoji="1" lang="en" altLang="zh-TW" b="1" dirty="0"/>
            </a:br>
            <a:r>
              <a:rPr kumimoji="1" lang="en" altLang="zh-TW" sz="2800" dirty="0"/>
              <a:t>F: intervals </a:t>
            </a:r>
            <a:r>
              <a:rPr kumimoji="1" lang="en" altLang="zh-TW" sz="2800" dirty="0" err="1"/>
              <a:t>i</a:t>
            </a:r>
            <a:r>
              <a:rPr kumimoji="1" lang="en" altLang="zh-TW" sz="2800" baseline="-25000" dirty="0" err="1"/>
              <a:t>Ak</a:t>
            </a:r>
            <a:r>
              <a:rPr kumimoji="1" lang="en" altLang="zh-TW" sz="2800" dirty="0"/>
              <a:t>, for k = 1,...,n</a:t>
            </a:r>
            <a:br>
              <a:rPr kumimoji="1" lang="en" altLang="zh-TW" sz="2800" dirty="0"/>
            </a:br>
            <a:r>
              <a:rPr kumimoji="1" lang="en" altLang="zh-TW" sz="2800" dirty="0" err="1"/>
              <a:t>l</a:t>
            </a:r>
            <a:r>
              <a:rPr kumimoji="1" lang="en" altLang="zh-TW" sz="2800" baseline="-25000" dirty="0" err="1"/>
              <a:t>F</a:t>
            </a:r>
            <a:r>
              <a:rPr kumimoji="1" lang="en" altLang="zh-TW" sz="2800" dirty="0"/>
              <a:t> : </a:t>
            </a:r>
            <a:r>
              <a:rPr kumimoji="1" lang="en-US" altLang="zh-TW" sz="2800" dirty="0"/>
              <a:t>fingerprint length. </a:t>
            </a:r>
            <a:r>
              <a:rPr kumimoji="1" lang="en-US" altLang="zh-TW" dirty="0"/>
              <a:t>(</a:t>
            </a:r>
            <a:r>
              <a:rPr kumimoji="1" lang="en" altLang="zh-TW" dirty="0"/>
              <a:t>provide sufficient entropy otherwise F is truncated to </a:t>
            </a:r>
            <a:r>
              <a:rPr kumimoji="1" lang="en" altLang="zh-TW" dirty="0" err="1"/>
              <a:t>l</a:t>
            </a:r>
            <a:r>
              <a:rPr kumimoji="1" lang="en" altLang="zh-TW" baseline="-25000" dirty="0" err="1"/>
              <a:t>F</a:t>
            </a:r>
            <a:r>
              <a:rPr kumimoji="1" lang="en" altLang="zh-TW" dirty="0"/>
              <a:t> bits.</a:t>
            </a:r>
            <a:r>
              <a:rPr kumimoji="1" lang="en-US" altLang="zh-TW" dirty="0"/>
              <a:t>)</a:t>
            </a:r>
          </a:p>
        </p:txBody>
      </p:sp>
      <p:pic>
        <p:nvPicPr>
          <p:cNvPr id="7" name="圖片 6" descr="一張含有 物件 的圖片&#10;&#10;&#10;&#10;自動產生的描述">
            <a:extLst>
              <a:ext uri="{FF2B5EF4-FFF2-40B4-BE49-F238E27FC236}">
                <a16:creationId xmlns:a16="http://schemas.microsoft.com/office/drawing/2014/main" id="{8EFC5913-9CA2-2C42-9D51-2F098692D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116"/>
          <a:stretch/>
        </p:blipFill>
        <p:spPr>
          <a:xfrm>
            <a:off x="1134110" y="3877310"/>
            <a:ext cx="675259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53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7"/>
            <a:ext cx="7292340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29" y="100009"/>
            <a:ext cx="6411751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Appendix C – Security Analysis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43</a:t>
            </a:fld>
            <a:endParaRPr kumimoji="1"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68188" cy="547290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kumimoji="1" lang="en" altLang="zh-TW" dirty="0"/>
              <a:t>How an attacker would try to launch attacks to compromise </a:t>
            </a:r>
            <a:r>
              <a:rPr kumimoji="1" lang="en" altLang="zh-TW" b="1" dirty="0"/>
              <a:t>the shared secret</a:t>
            </a:r>
            <a:r>
              <a:rPr kumimoji="1" lang="en" altLang="zh-TW" dirty="0"/>
              <a:t> in </a:t>
            </a:r>
            <a:r>
              <a:rPr kumimoji="1" lang="en" altLang="zh-TW" dirty="0" err="1"/>
              <a:t>Perceptio’s</a:t>
            </a:r>
            <a:r>
              <a:rPr kumimoji="1" lang="en" altLang="zh-TW" dirty="0"/>
              <a:t> cryptographic protocol.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" altLang="zh-TW" dirty="0"/>
              <a:t>Attacker’s goal: acquire </a:t>
            </a:r>
            <a:r>
              <a:rPr lang="en" altLang="zh-TW" dirty="0" err="1"/>
              <a:t>ki</a:t>
            </a:r>
            <a:r>
              <a:rPr lang="en" altLang="zh-TW" dirty="0"/>
              <a:t> generated by A 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" altLang="zh-TW" dirty="0"/>
              <a:t>Attacker’s approach:</a:t>
            </a:r>
          </a:p>
          <a:p>
            <a:pPr marL="514350" indent="-51435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+mj-lt"/>
              <a:buAutoNum type="arabicPeriod"/>
            </a:pPr>
            <a:r>
              <a:rPr lang="en-US" altLang="zh-TW" dirty="0" err="1"/>
              <a:t>Bruteforcing</a:t>
            </a:r>
            <a:r>
              <a:rPr lang="en-US" altLang="zh-TW" dirty="0"/>
              <a:t> attack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altLang="zh-TW" dirty="0"/>
              <a:t>D</a:t>
            </a:r>
            <a:r>
              <a:rPr lang="en" altLang="zh-TW" dirty="0" err="1"/>
              <a:t>ictionary</a:t>
            </a:r>
            <a:r>
              <a:rPr lang="en" altLang="zh-TW" dirty="0"/>
              <a:t> attack on the hash, H(</a:t>
            </a:r>
            <a:r>
              <a:rPr lang="en" altLang="zh-TW" dirty="0" err="1"/>
              <a:t>k</a:t>
            </a:r>
            <a:r>
              <a:rPr lang="en" altLang="zh-TW" baseline="-25000" dirty="0" err="1"/>
              <a:t>i</a:t>
            </a:r>
            <a:r>
              <a:rPr lang="en" altLang="zh-TW" dirty="0"/>
              <a:t>) and then directly </a:t>
            </a:r>
            <a:r>
              <a:rPr lang="en" altLang="zh-TW" dirty="0" err="1"/>
              <a:t>bruteforce</a:t>
            </a:r>
            <a:r>
              <a:rPr lang="en" altLang="zh-TW" dirty="0"/>
              <a:t> the key, </a:t>
            </a:r>
            <a:r>
              <a:rPr lang="en" altLang="zh-TW" dirty="0" err="1"/>
              <a:t>k</a:t>
            </a:r>
            <a:r>
              <a:rPr lang="en" altLang="zh-TW" baseline="-25000" dirty="0" err="1"/>
              <a:t>i</a:t>
            </a:r>
            <a:r>
              <a:rPr lang="en" altLang="zh-TW" dirty="0"/>
              <a:t> which is transmitted together with C</a:t>
            </a:r>
            <a:r>
              <a:rPr lang="en-US" altLang="zh-TW" baseline="-25000" dirty="0"/>
              <a:t>a</a:t>
            </a:r>
            <a:r>
              <a:rPr lang="en" altLang="zh-TW" baseline="-25000" dirty="0" err="1"/>
              <a:t>i</a:t>
            </a:r>
            <a:endParaRPr lang="en" altLang="zh-TW" baseline="-25000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" altLang="zh-TW" dirty="0"/>
              <a:t>Define                                           , as recommended by NIST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altLang="zh-TW" dirty="0"/>
              <a:t>Cryptographic hash function              .   It’s length represented as            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altLang="zh-TW" dirty="0"/>
              <a:t>If                                     , </a:t>
            </a:r>
            <a:r>
              <a:rPr lang="en" altLang="zh-TW" dirty="0" err="1"/>
              <a:t>bruteforce</a:t>
            </a:r>
            <a:r>
              <a:rPr lang="en" altLang="zh-TW" dirty="0"/>
              <a:t> attack is </a:t>
            </a:r>
            <a:r>
              <a:rPr lang="en" altLang="zh-TW" b="1" dirty="0"/>
              <a:t>computationally infeasible</a:t>
            </a:r>
            <a:r>
              <a:rPr lang="en" altLang="zh-TW" dirty="0"/>
              <a:t>.</a:t>
            </a:r>
            <a:br>
              <a:rPr lang="en" altLang="zh-TW" dirty="0"/>
            </a:br>
            <a:r>
              <a:rPr lang="en" altLang="zh-TW" dirty="0"/>
              <a:t>E.g. the state-of-the-art secure cryptographic hash function such as SHA-3 which is well above </a:t>
            </a:r>
            <a:r>
              <a:rPr lang="en" altLang="zh-TW" dirty="0" err="1"/>
              <a:t>l</a:t>
            </a:r>
            <a:r>
              <a:rPr lang="en" altLang="zh-TW" baseline="-25000" dirty="0" err="1"/>
              <a:t>NIST</a:t>
            </a:r>
            <a:r>
              <a:rPr lang="en" altLang="zh-TW" baseline="-25000" dirty="0"/>
              <a:t> </a:t>
            </a:r>
            <a:r>
              <a:rPr lang="en" altLang="zh-TW" dirty="0"/>
              <a:t>bits 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en-US" altLang="zh-TW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en-US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DB8C72A-7AB4-6C42-8CD0-2B8A0C2C9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0" y="4408170"/>
            <a:ext cx="2514600" cy="4191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3D51C72-7B51-8446-90D6-ED09D2A42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0" y="4871386"/>
            <a:ext cx="774700" cy="3302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5E3D679-4272-6B4C-B8A3-5A4C43BDD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4964" y="4795854"/>
            <a:ext cx="681550" cy="450516"/>
          </a:xfrm>
          <a:prstGeom prst="rect">
            <a:avLst/>
          </a:prstGeom>
        </p:spPr>
      </p:pic>
      <p:pic>
        <p:nvPicPr>
          <p:cNvPr id="20" name="圖片 19" descr="一張含有 物件, 手錶, 時鐘 的圖片&#10;&#10;&#10;&#10;自動產生的描述">
            <a:extLst>
              <a:ext uri="{FF2B5EF4-FFF2-40B4-BE49-F238E27FC236}">
                <a16:creationId xmlns:a16="http://schemas.microsoft.com/office/drawing/2014/main" id="{6F77BAA7-EA97-7241-BCAA-5C40380C3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9574" y="5284294"/>
            <a:ext cx="22606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71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8"/>
            <a:ext cx="7122695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29" y="100009"/>
            <a:ext cx="6411751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Appendix C – Security Analysis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44</a:t>
            </a:fld>
            <a:endParaRPr kumimoji="1"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68188" cy="5472907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+mj-lt"/>
              <a:buAutoNum type="arabicPeriod" startAt="2"/>
            </a:pPr>
            <a:r>
              <a:rPr lang="en-US" altLang="zh-TW" dirty="0"/>
              <a:t>Eavesdropping attack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" altLang="zh-TW" sz="2800" dirty="0"/>
              <a:t>A more sophisticated attacker </a:t>
            </a:r>
            <a:r>
              <a:rPr lang="en" altLang="zh-TW" sz="2800" u="sng" dirty="0"/>
              <a:t>pretends to be a legitimate device </a:t>
            </a:r>
            <a:r>
              <a:rPr lang="en" altLang="zh-TW" sz="2800" dirty="0"/>
              <a:t>placed within the physical boundary by trying to </a:t>
            </a:r>
            <a:r>
              <a:rPr lang="en" altLang="zh-TW" sz="2800" b="1" dirty="0"/>
              <a:t>open the commitment</a:t>
            </a:r>
            <a:r>
              <a:rPr lang="en" altLang="zh-TW" sz="2800" dirty="0"/>
              <a:t>. 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" altLang="zh-TW" sz="2800" dirty="0"/>
              <a:t>Attacker might </a:t>
            </a:r>
            <a:r>
              <a:rPr lang="en" altLang="zh-TW" sz="2800" u="sng" dirty="0"/>
              <a:t>capture some of the signal</a:t>
            </a:r>
            <a:r>
              <a:rPr lang="en" altLang="zh-TW" sz="2800" dirty="0"/>
              <a:t>s relying on </a:t>
            </a:r>
            <a:r>
              <a:rPr lang="en" altLang="zh-TW" sz="2800" b="1" dirty="0"/>
              <a:t>transmission media</a:t>
            </a:r>
            <a:r>
              <a:rPr lang="en" altLang="zh-TW" sz="2800" dirty="0"/>
              <a:t> which affects the amplitude of the original signal.</a:t>
            </a:r>
            <a:br>
              <a:rPr lang="en" altLang="zh-TW" sz="2800" dirty="0"/>
            </a:br>
            <a:r>
              <a:rPr lang="zh-TW" altLang="en-US" sz="2800" dirty="0"/>
              <a:t>                     </a:t>
            </a:r>
            <a:r>
              <a:rPr lang="en" altLang="zh-TW" dirty="0"/>
              <a:t>leads to </a:t>
            </a:r>
            <a:r>
              <a:rPr lang="en" altLang="zh-TW" b="1" dirty="0"/>
              <a:t>less amount of computations </a:t>
            </a:r>
            <a:r>
              <a:rPr lang="en" altLang="zh-TW" dirty="0"/>
              <a:t>to acquire </a:t>
            </a:r>
            <a:r>
              <a:rPr lang="en" altLang="zh-TW" dirty="0" err="1"/>
              <a:t>k</a:t>
            </a:r>
            <a:r>
              <a:rPr lang="en" altLang="zh-TW" baseline="-25000" dirty="0" err="1"/>
              <a:t>i</a:t>
            </a:r>
            <a:r>
              <a:rPr lang="en" altLang="zh-TW" baseline="-25000" dirty="0"/>
              <a:t> 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" altLang="zh-TW" dirty="0"/>
              <a:t>So, if  </a:t>
            </a:r>
            <a:r>
              <a:rPr lang="en" altLang="zh-TW" dirty="0">
                <a:latin typeface="Mistral" panose="03090702030407020403" pitchFamily="66" charset="0"/>
                <a:cs typeface="Kunstler Script" panose="020F0502020204030204" pitchFamily="34" charset="0"/>
              </a:rPr>
              <a:t>l</a:t>
            </a:r>
            <a:r>
              <a:rPr lang="en" altLang="zh-TW" dirty="0">
                <a:latin typeface="Mistral" panose="03090702030407020403" pitchFamily="66" charset="0"/>
              </a:rPr>
              <a:t>  </a:t>
            </a:r>
            <a:r>
              <a:rPr lang="en" altLang="zh-TW" dirty="0"/>
              <a:t>as the number of bits of the fingerprint, we get:                                    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altLang="zh-TW" dirty="0"/>
              <a:t>I</a:t>
            </a:r>
            <a:r>
              <a:rPr lang="en" altLang="zh-TW" dirty="0"/>
              <a:t>f the </a:t>
            </a:r>
            <a:r>
              <a:rPr lang="en-US" altLang="zh-TW" dirty="0"/>
              <a:t>computational complexity, </a:t>
            </a:r>
            <a:r>
              <a:rPr lang="en-US" altLang="zh-TW" dirty="0" err="1"/>
              <a:t>C</a:t>
            </a:r>
            <a:r>
              <a:rPr lang="en-US" altLang="zh-TW" baseline="-25000" dirty="0" err="1"/>
              <a:t>px</a:t>
            </a:r>
            <a:r>
              <a:rPr lang="en-US" altLang="zh-TW" dirty="0"/>
              <a:t> is as following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" altLang="zh-TW" dirty="0"/>
              <a:t>the attacker’s success probability is </a:t>
            </a:r>
            <a:endParaRPr lang="en-US" altLang="zh-TW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en" altLang="zh-TW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en" altLang="zh-TW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kumimoji="1" lang="en-US" altLang="zh-TW" dirty="0"/>
          </a:p>
        </p:txBody>
      </p:sp>
      <p:sp>
        <p:nvSpPr>
          <p:cNvPr id="11" name="不規則四邊形 10">
            <a:extLst>
              <a:ext uri="{FF2B5EF4-FFF2-40B4-BE49-F238E27FC236}">
                <a16:creationId xmlns:a16="http://schemas.microsoft.com/office/drawing/2014/main" id="{2B16AED7-5AE7-DA40-BF41-820D1A5E1E17}"/>
              </a:ext>
            </a:extLst>
          </p:cNvPr>
          <p:cNvSpPr/>
          <p:nvPr/>
        </p:nvSpPr>
        <p:spPr>
          <a:xfrm>
            <a:off x="6676607" y="-23414"/>
            <a:ext cx="2971361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CC8285C3-B0A2-B448-BA42-DFB93ECCA016}"/>
              </a:ext>
            </a:extLst>
          </p:cNvPr>
          <p:cNvSpPr txBox="1">
            <a:spLocks/>
          </p:cNvSpPr>
          <p:nvPr/>
        </p:nvSpPr>
        <p:spPr>
          <a:xfrm>
            <a:off x="6793517" y="214466"/>
            <a:ext cx="2818356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: Attacker’s approach</a:t>
            </a:r>
            <a:endParaRPr kumimoji="1" lang="zh-TW" altLang="en-US" sz="3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0349BFE-CEEC-D54F-9E58-5E55FC08A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186" y="3762018"/>
            <a:ext cx="952500" cy="381000"/>
          </a:xfrm>
          <a:prstGeom prst="rect">
            <a:avLst/>
          </a:prstGeom>
        </p:spPr>
      </p:pic>
      <p:sp>
        <p:nvSpPr>
          <p:cNvPr id="15" name="向右箭號 14">
            <a:extLst>
              <a:ext uri="{FF2B5EF4-FFF2-40B4-BE49-F238E27FC236}">
                <a16:creationId xmlns:a16="http://schemas.microsoft.com/office/drawing/2014/main" id="{A561B3A8-7A75-5A4A-9315-70B306C1B716}"/>
              </a:ext>
            </a:extLst>
          </p:cNvPr>
          <p:cNvSpPr/>
          <p:nvPr/>
        </p:nvSpPr>
        <p:spPr>
          <a:xfrm>
            <a:off x="1543502" y="3719908"/>
            <a:ext cx="479533" cy="46522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 descr="一張含有 物件 的圖片&#10;&#10;&#10;&#10;自動產生的描述">
            <a:extLst>
              <a:ext uri="{FF2B5EF4-FFF2-40B4-BE49-F238E27FC236}">
                <a16:creationId xmlns:a16="http://schemas.microsoft.com/office/drawing/2014/main" id="{B5D680EB-B70A-2348-9D62-A41203754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047" y="4185129"/>
            <a:ext cx="2044700" cy="3556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512819B-4074-154A-B82F-A112A4620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761387"/>
            <a:ext cx="1718668" cy="391145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5747948-1FD6-AA4F-B621-523E0B9C4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3268" y="4964441"/>
            <a:ext cx="5629781" cy="76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75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-1" y="-8"/>
            <a:ext cx="8967019" cy="681014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28" y="100010"/>
            <a:ext cx="8210071" cy="681025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Appendix B – </a:t>
            </a:r>
            <a:r>
              <a:rPr kumimoji="1" lang="en-US" altLang="zh-TW" sz="3800" b="1" dirty="0" err="1">
                <a:solidFill>
                  <a:schemeClr val="accent1">
                    <a:lumMod val="75000"/>
                  </a:schemeClr>
                </a:solidFill>
              </a:rPr>
              <a:t>Perceptio</a:t>
            </a:r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 Protocol Details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45</a:t>
            </a:fld>
            <a:endParaRPr kumimoji="1"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1E62FC2-3EE1-E141-95C9-8EF285CE1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22" y="941516"/>
            <a:ext cx="8665906" cy="580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63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-1" y="-8"/>
            <a:ext cx="8967019" cy="681014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28" y="100010"/>
            <a:ext cx="8210071" cy="681025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Appendix B – </a:t>
            </a:r>
            <a:r>
              <a:rPr kumimoji="1" lang="en-US" altLang="zh-TW" sz="3800" b="1" dirty="0" err="1">
                <a:solidFill>
                  <a:schemeClr val="accent1">
                    <a:lumMod val="75000"/>
                  </a:schemeClr>
                </a:solidFill>
              </a:rPr>
              <a:t>Perceptio</a:t>
            </a:r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 Protocol Details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46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87CB279-B9C4-9B4D-B526-F3A1E1BE2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951" y="1044212"/>
            <a:ext cx="8276098" cy="58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92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7"/>
            <a:ext cx="5600700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4869180" cy="681037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B. Context Fingerprinting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47</a:t>
            </a:fld>
            <a:endParaRPr kumimoji="1"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162034" cy="5272879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+mj-lt"/>
              <a:buAutoNum type="arabicPeriod" startAt="3"/>
            </a:pPr>
            <a:r>
              <a:rPr lang="en-US" altLang="zh-TW" dirty="0"/>
              <a:t>Advantages of Fingerprint Extraction Algorithm</a:t>
            </a:r>
            <a:r>
              <a:rPr kumimoji="1" lang="en-US" altLang="zh-TW" dirty="0"/>
              <a:t/>
            </a:r>
            <a:br>
              <a:rPr kumimoji="1" lang="en-US" altLang="zh-TW" dirty="0"/>
            </a:br>
            <a:r>
              <a:rPr kumimoji="1" lang="en" altLang="zh-TW" dirty="0"/>
              <a:t>T</a:t>
            </a:r>
            <a:r>
              <a:rPr lang="en" altLang="zh-TW" dirty="0"/>
              <a:t>he devices are </a:t>
            </a:r>
            <a:r>
              <a:rPr lang="en" altLang="zh-TW" b="1" dirty="0"/>
              <a:t>not</a:t>
            </a:r>
            <a:r>
              <a:rPr lang="en" altLang="zh-TW" dirty="0"/>
              <a:t> required to be time synchronized as 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" altLang="zh-TW" dirty="0"/>
              <a:t>the </a:t>
            </a:r>
            <a:r>
              <a:rPr lang="en" altLang="zh-TW" b="1" dirty="0"/>
              <a:t>clock rates </a:t>
            </a:r>
            <a:r>
              <a:rPr lang="en" altLang="zh-TW" dirty="0"/>
              <a:t>are consistent across the devices.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" altLang="zh-TW" dirty="0"/>
              <a:t>fingerprint extraction can be triggered by event occurrences.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" altLang="zh-TW" dirty="0"/>
              <a:t>fingerprints are generated based </a:t>
            </a:r>
            <a:r>
              <a:rPr lang="en" altLang="zh-TW" b="1" dirty="0"/>
              <a:t>on event intervals.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" altLang="zh-TW" dirty="0"/>
              <a:t>fingerprints will be </a:t>
            </a:r>
            <a:r>
              <a:rPr lang="en" altLang="zh-TW" b="1" dirty="0"/>
              <a:t>similar</a:t>
            </a:r>
            <a:r>
              <a:rPr lang="en" altLang="zh-TW" dirty="0"/>
              <a:t> regardless of time synchronization. </a:t>
            </a:r>
            <a:br>
              <a:rPr lang="en" altLang="zh-TW" dirty="0"/>
            </a:br>
            <a:endParaRPr lang="en" altLang="zh-TW" dirty="0"/>
          </a:p>
          <a:p>
            <a:pPr marL="457200" lvl="1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lang="en" altLang="zh-TW" sz="2800" dirty="0"/>
              <a:t>fingerprints are independent of the varying amplitudes of signal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" altLang="zh-TW" dirty="0"/>
              <a:t>location of the sensors relative to the source of the event. </a:t>
            </a:r>
            <a:br>
              <a:rPr lang="en" altLang="zh-TW" dirty="0"/>
            </a:br>
            <a:endParaRPr lang="en" altLang="zh-TW" dirty="0"/>
          </a:p>
          <a:p>
            <a:pPr marL="457200" lvl="1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lang="en" altLang="zh-TW" sz="2800" dirty="0"/>
              <a:t>This is also because the algorithm makes use of the </a:t>
            </a:r>
            <a:r>
              <a:rPr lang="en" altLang="zh-TW" sz="2800" b="1" dirty="0"/>
              <a:t>starting point intervals </a:t>
            </a:r>
            <a:r>
              <a:rPr lang="en" altLang="zh-TW" sz="2800" dirty="0"/>
              <a:t>rather than the signals themselves.</a:t>
            </a:r>
          </a:p>
        </p:txBody>
      </p:sp>
    </p:spTree>
    <p:extLst>
      <p:ext uri="{BB962C8B-B14F-4D97-AF65-F5344CB8AC3E}">
        <p14:creationId xmlns:p14="http://schemas.microsoft.com/office/powerpoint/2010/main" val="3567639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-1" y="-8"/>
            <a:ext cx="8967019" cy="681014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28" y="100010"/>
            <a:ext cx="8210071" cy="681025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Appendix B – </a:t>
            </a:r>
            <a:r>
              <a:rPr kumimoji="1" lang="en-US" altLang="zh-TW" sz="3800" b="1" dirty="0" err="1">
                <a:solidFill>
                  <a:schemeClr val="accent1">
                    <a:lumMod val="75000"/>
                  </a:schemeClr>
                </a:solidFill>
              </a:rPr>
              <a:t>Perceptio</a:t>
            </a:r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 Protocol Details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48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9EB339-70FA-5F4D-AE77-DB6186023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0" y="641350"/>
            <a:ext cx="83185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68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-1" y="-8"/>
            <a:ext cx="8967019" cy="681014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28" y="100010"/>
            <a:ext cx="8210071" cy="681025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Appendix B – </a:t>
            </a:r>
            <a:r>
              <a:rPr kumimoji="1" lang="en-US" altLang="zh-TW" sz="3800" b="1" dirty="0" err="1">
                <a:solidFill>
                  <a:schemeClr val="accent1">
                    <a:lumMod val="75000"/>
                  </a:schemeClr>
                </a:solidFill>
              </a:rPr>
              <a:t>Perceptio</a:t>
            </a:r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 Protocol Details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49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6D16CC-04D6-D844-A181-AADB418AB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781026"/>
            <a:ext cx="83058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0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5"/>
            <a:ext cx="3416968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2631428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5</a:t>
            </a:fld>
            <a:endParaRPr kumimoji="1" lang="zh-TW" altLang="en-US"/>
          </a:p>
        </p:txBody>
      </p:sp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82304622-513C-F54E-8D43-A812023442DD}"/>
              </a:ext>
            </a:extLst>
          </p:cNvPr>
          <p:cNvSpPr/>
          <p:nvPr/>
        </p:nvSpPr>
        <p:spPr>
          <a:xfrm>
            <a:off x="2884006" y="-7"/>
            <a:ext cx="2971361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6DC24CF-C63A-9847-9837-D04FE6E76FD4}"/>
              </a:ext>
            </a:extLst>
          </p:cNvPr>
          <p:cNvSpPr txBox="1">
            <a:spLocks/>
          </p:cNvSpPr>
          <p:nvPr/>
        </p:nvSpPr>
        <p:spPr>
          <a:xfrm>
            <a:off x="2884007" y="82275"/>
            <a:ext cx="2818356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: IoT devices</a:t>
            </a:r>
            <a:endParaRPr kumimoji="1" lang="zh-TW" altLang="en-US" sz="3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68188" cy="527287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kumimoji="1" lang="en-US" altLang="zh-TW" dirty="0"/>
              <a:t>IoT devices</a:t>
            </a:r>
            <a:r>
              <a:rPr kumimoji="1" lang="zh-TW" altLang="en-US" dirty="0"/>
              <a:t> </a:t>
            </a:r>
            <a:endParaRPr kumimoji="1" lang="en-US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" altLang="zh-TW" dirty="0"/>
              <a:t> provide significant value to smart home operations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kumimoji="1" lang="en-US" altLang="zh-TW" dirty="0"/>
              <a:t> contain </a:t>
            </a:r>
            <a:r>
              <a:rPr lang="en-US" altLang="zh-TW" dirty="0"/>
              <a:t>privacy-sensitive information</a:t>
            </a:r>
          </a:p>
          <a:p>
            <a:pPr marL="457200" lvl="1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None/>
            </a:pPr>
            <a:r>
              <a:rPr lang="en" altLang="zh-TW" dirty="0"/>
              <a:t>E.g. user activities within the home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" altLang="zh-TW" dirty="0">
                <a:solidFill>
                  <a:schemeClr val="accent1"/>
                </a:solidFill>
              </a:rPr>
              <a:t>[74] </a:t>
            </a:r>
            <a:r>
              <a:rPr lang="en" altLang="zh-TW" dirty="0"/>
              <a:t>Xiao Wang and Patrick Tague. </a:t>
            </a:r>
            <a:r>
              <a:rPr lang="en" altLang="zh-TW" b="1" dirty="0"/>
              <a:t>Non-invasive user tracking via passive sensing: Privacy risks of time-series occupancy measurement. </a:t>
            </a:r>
            <a:br>
              <a:rPr lang="en" altLang="zh-TW" b="1" dirty="0"/>
            </a:br>
            <a:r>
              <a:rPr lang="en" altLang="zh-TW" dirty="0"/>
              <a:t>In Proceedings of the 2014 Workshop on Artificial Intelligent and Security Workshop, </a:t>
            </a:r>
            <a:r>
              <a:rPr lang="en" altLang="zh-TW" dirty="0" err="1"/>
              <a:t>AISec</a:t>
            </a:r>
            <a:r>
              <a:rPr lang="en" altLang="zh-TW" dirty="0"/>
              <a:t> ’14, 2014.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dirty="0">
                <a:solidFill>
                  <a:schemeClr val="accent1"/>
                </a:solidFill>
              </a:rPr>
              <a:t>[31] </a:t>
            </a:r>
            <a:r>
              <a:rPr lang="en-US" altLang="zh-TW" dirty="0"/>
              <a:t>Jun Han, Albert </a:t>
            </a:r>
            <a:r>
              <a:rPr lang="en-US" altLang="zh-TW" dirty="0" err="1"/>
              <a:t>Jin</a:t>
            </a:r>
            <a:r>
              <a:rPr lang="en-US" altLang="zh-TW" dirty="0"/>
              <a:t> Chung, and Patrick Tague. </a:t>
            </a:r>
            <a:r>
              <a:rPr lang="en-US" altLang="zh-TW" dirty="0" err="1"/>
              <a:t>Pitchin</a:t>
            </a:r>
            <a:r>
              <a:rPr lang="en-US" altLang="zh-TW" dirty="0"/>
              <a:t>: </a:t>
            </a:r>
            <a:r>
              <a:rPr lang="en-US" altLang="zh-TW" b="1" dirty="0"/>
              <a:t>Eavesdropping via intelligible speech reconstruction using non-acoustic sensor fusion</a:t>
            </a:r>
            <a:r>
              <a:rPr lang="en-US" altLang="zh-TW" dirty="0"/>
              <a:t>. </a:t>
            </a:r>
            <a:br>
              <a:rPr lang="en-US" altLang="zh-TW" dirty="0"/>
            </a:br>
            <a:r>
              <a:rPr lang="en-US" altLang="zh-TW" dirty="0"/>
              <a:t>In 16th ACM/IEEE International Conference on Information Processing in Sensor Networks (IPSN), 2017.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41430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5"/>
            <a:ext cx="3416968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2631428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6</a:t>
            </a:fld>
            <a:endParaRPr kumimoji="1" lang="zh-TW" altLang="en-US"/>
          </a:p>
        </p:txBody>
      </p:sp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82304622-513C-F54E-8D43-A812023442DD}"/>
              </a:ext>
            </a:extLst>
          </p:cNvPr>
          <p:cNvSpPr/>
          <p:nvPr/>
        </p:nvSpPr>
        <p:spPr>
          <a:xfrm>
            <a:off x="2884006" y="-7"/>
            <a:ext cx="2971361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6DC24CF-C63A-9847-9837-D04FE6E76FD4}"/>
              </a:ext>
            </a:extLst>
          </p:cNvPr>
          <p:cNvSpPr txBox="1">
            <a:spLocks/>
          </p:cNvSpPr>
          <p:nvPr/>
        </p:nvSpPr>
        <p:spPr>
          <a:xfrm>
            <a:off x="2884007" y="82275"/>
            <a:ext cx="2818356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: IoT devices</a:t>
            </a:r>
            <a:endParaRPr kumimoji="1" lang="zh-TW" altLang="en-US" sz="3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1084230" cy="5272879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dirty="0">
                <a:solidFill>
                  <a:schemeClr val="accent1"/>
                </a:solidFill>
              </a:rPr>
              <a:t>[33] </a:t>
            </a:r>
            <a:r>
              <a:rPr lang="en-US" altLang="zh-TW" dirty="0"/>
              <a:t>Jun Han, Abhishek Jain, Mark </a:t>
            </a:r>
            <a:r>
              <a:rPr lang="en-US" altLang="zh-TW" dirty="0" err="1"/>
              <a:t>Luk</a:t>
            </a:r>
            <a:r>
              <a:rPr lang="en-US" altLang="zh-TW" dirty="0"/>
              <a:t>, and Adrian </a:t>
            </a:r>
            <a:r>
              <a:rPr lang="en-US" altLang="zh-TW" dirty="0" err="1"/>
              <a:t>Perrig</a:t>
            </a:r>
            <a:r>
              <a:rPr lang="en-US" altLang="zh-TW" dirty="0"/>
              <a:t>. </a:t>
            </a:r>
            <a:br>
              <a:rPr lang="en-US" altLang="zh-TW" dirty="0"/>
            </a:br>
            <a:r>
              <a:rPr lang="en-US" altLang="zh-TW" b="1" dirty="0"/>
              <a:t>Don’t sweat your privacy: Using humidity to detect human presence. </a:t>
            </a:r>
            <a:br>
              <a:rPr lang="en-US" altLang="zh-TW" b="1" dirty="0"/>
            </a:br>
            <a:r>
              <a:rPr lang="en-US" altLang="zh-TW" dirty="0"/>
              <a:t>In Proceedings of 5th International Workshop on Privacy in </a:t>
            </a:r>
            <a:r>
              <a:rPr lang="en-US" altLang="zh-TW" dirty="0" err="1"/>
              <a:t>UbiComp</a:t>
            </a:r>
            <a:r>
              <a:rPr lang="en-US" altLang="zh-TW" dirty="0"/>
              <a:t> (UbiPriv’07), September 2007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dirty="0">
                <a:solidFill>
                  <a:schemeClr val="accent1"/>
                </a:solidFill>
              </a:rPr>
              <a:t>[49,52] </a:t>
            </a:r>
            <a:r>
              <a:rPr lang="en-US" altLang="zh-TW" dirty="0"/>
              <a:t>Smart grid, Smart meter</a:t>
            </a:r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TW" b="1" dirty="0"/>
              <a:t> </a:t>
            </a:r>
            <a:r>
              <a:rPr lang="en" altLang="zh-TW" b="1" dirty="0"/>
              <a:t>Securing the wireless communication </a:t>
            </a:r>
            <a:r>
              <a:rPr lang="en" altLang="zh-TW" dirty="0"/>
              <a:t>among IoT devices is thus a critical capability for any home IoT deployment. 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dirty="0"/>
              <a:t>Securing pairing with existing devices is through </a:t>
            </a:r>
            <a:r>
              <a:rPr lang="en-US" altLang="zh-TW" b="1" dirty="0"/>
              <a:t>cryptographic key establishment</a:t>
            </a:r>
            <a:r>
              <a:rPr lang="en-US" altLang="zh-TW" dirty="0"/>
              <a:t>.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kumimoji="1" lang="en-US" altLang="zh-TW" dirty="0"/>
              <a:t>Against the attacks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kumimoji="1" lang="en" altLang="zh-TW" dirty="0"/>
              <a:t> </a:t>
            </a:r>
            <a:r>
              <a:rPr kumimoji="1" lang="en" altLang="zh-TW" dirty="0" err="1"/>
              <a:t>MitM</a:t>
            </a:r>
            <a:r>
              <a:rPr kumimoji="1" lang="en" altLang="zh-TW" dirty="0"/>
              <a:t>(man-in-the-middle)</a:t>
            </a:r>
          </a:p>
          <a:p>
            <a:pPr lvl="2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kumimoji="1" lang="en" altLang="zh-TW" dirty="0"/>
              <a:t> Protocol manipulation attacks:  Bluetooth, </a:t>
            </a:r>
            <a:r>
              <a:rPr kumimoji="1" lang="en" altLang="zh-TW" dirty="0" err="1"/>
              <a:t>WiFi</a:t>
            </a:r>
            <a:r>
              <a:rPr kumimoji="1" lang="en" altLang="zh-TW" dirty="0"/>
              <a:t>, Seeing is Believing, … etc.</a:t>
            </a:r>
            <a:br>
              <a:rPr kumimoji="1" lang="en" altLang="zh-TW" dirty="0"/>
            </a:br>
            <a:r>
              <a:rPr lang="en-US" altLang="zh-TW" dirty="0">
                <a:solidFill>
                  <a:schemeClr val="accent1"/>
                </a:solidFill>
              </a:rPr>
              <a:t>[43] A. Kumar, N. Saxena, G. </a:t>
            </a:r>
            <a:r>
              <a:rPr lang="en-US" altLang="zh-TW" dirty="0" err="1">
                <a:solidFill>
                  <a:schemeClr val="accent1"/>
                </a:solidFill>
              </a:rPr>
              <a:t>Tsudik</a:t>
            </a:r>
            <a:r>
              <a:rPr lang="en-US" altLang="zh-TW" dirty="0">
                <a:solidFill>
                  <a:schemeClr val="accent1"/>
                </a:solidFill>
              </a:rPr>
              <a:t>, and E. </a:t>
            </a:r>
            <a:r>
              <a:rPr lang="en-US" altLang="zh-TW" dirty="0" err="1">
                <a:solidFill>
                  <a:schemeClr val="accent1"/>
                </a:solidFill>
              </a:rPr>
              <a:t>Uzun</a:t>
            </a:r>
            <a:r>
              <a:rPr lang="en-US" altLang="zh-TW" dirty="0">
                <a:solidFill>
                  <a:schemeClr val="accent1"/>
                </a:solidFill>
              </a:rPr>
              <a:t>. A comparative study of secure device pairing methods. </a:t>
            </a:r>
            <a:r>
              <a:rPr lang="en-US" altLang="zh-TW" i="1" dirty="0">
                <a:solidFill>
                  <a:schemeClr val="accent1"/>
                </a:solidFill>
              </a:rPr>
              <a:t>Pervasive and Mobile Computing</a:t>
            </a:r>
            <a:r>
              <a:rPr lang="en-US" altLang="zh-TW" dirty="0">
                <a:solidFill>
                  <a:schemeClr val="accent1"/>
                </a:solidFill>
              </a:rPr>
              <a:t>, 5(6):734–749, 2009. </a:t>
            </a:r>
            <a:endParaRPr kumimoji="1" lang="en-US" altLang="zh-TW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406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5"/>
            <a:ext cx="3416968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2631428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82304622-513C-F54E-8D43-A812023442DD}"/>
              </a:ext>
            </a:extLst>
          </p:cNvPr>
          <p:cNvSpPr/>
          <p:nvPr/>
        </p:nvSpPr>
        <p:spPr>
          <a:xfrm>
            <a:off x="2884006" y="-7"/>
            <a:ext cx="2971361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6DC24CF-C63A-9847-9837-D04FE6E76FD4}"/>
              </a:ext>
            </a:extLst>
          </p:cNvPr>
          <p:cNvSpPr txBox="1">
            <a:spLocks/>
          </p:cNvSpPr>
          <p:nvPr/>
        </p:nvSpPr>
        <p:spPr>
          <a:xfrm>
            <a:off x="2884007" y="82275"/>
            <a:ext cx="2818356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: IoT devices</a:t>
            </a:r>
            <a:endParaRPr kumimoji="1" lang="zh-TW" altLang="en-US" sz="3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0650228" cy="52728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" altLang="zh-TW" dirty="0"/>
              <a:t> [74] Xiao Wang and Patrick Tague. </a:t>
            </a:r>
            <a:r>
              <a:rPr lang="en" altLang="zh-TW" b="1" dirty="0">
                <a:solidFill>
                  <a:schemeClr val="accent1">
                    <a:lumMod val="75000"/>
                  </a:schemeClr>
                </a:solidFill>
              </a:rPr>
              <a:t>Non-invasive user tracking via passive sensing: Privacy risks of time-series occupancy measurement. </a:t>
            </a:r>
            <a:r>
              <a:rPr lang="en" altLang="zh-TW" b="1" dirty="0"/>
              <a:t/>
            </a:r>
            <a:br>
              <a:rPr lang="en" altLang="zh-TW" b="1" dirty="0"/>
            </a:br>
            <a:r>
              <a:rPr lang="en" altLang="zh-TW" dirty="0"/>
              <a:t>In Proceedings of the 2014 Workshop on Artificial Intelligent and Security Workshop, </a:t>
            </a:r>
            <a:r>
              <a:rPr lang="en" altLang="zh-TW" dirty="0" err="1"/>
              <a:t>AISec</a:t>
            </a:r>
            <a:r>
              <a:rPr lang="en" altLang="zh-TW" dirty="0"/>
              <a:t> ’14, 2014.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" altLang="zh-TW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" altLang="zh-TW" dirty="0"/>
              <a:t>Massive sensing cause location traces of users to </a:t>
            </a:r>
            <a:r>
              <a:rPr lang="en" altLang="zh-TW" b="1" dirty="0"/>
              <a:t>room-level </a:t>
            </a:r>
            <a:r>
              <a:rPr lang="en" altLang="zh-TW" b="1" dirty="0" err="1"/>
              <a:t>occ</a:t>
            </a:r>
            <a:r>
              <a:rPr lang="en-US" altLang="zh-TW" b="1" dirty="0"/>
              <a:t>up</a:t>
            </a:r>
            <a:r>
              <a:rPr lang="en" altLang="zh-TW" b="1" dirty="0" err="1"/>
              <a:t>ancy</a:t>
            </a:r>
            <a:r>
              <a:rPr lang="en" altLang="zh-TW" b="1" dirty="0"/>
              <a:t> data </a:t>
            </a:r>
            <a:r>
              <a:rPr lang="en" altLang="zh-TW" dirty="0"/>
              <a:t>rather than explicit tracking. 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" altLang="zh-TW" dirty="0"/>
              <a:t>The </a:t>
            </a:r>
            <a:r>
              <a:rPr lang="en" altLang="zh-TW" b="1" dirty="0"/>
              <a:t>time-series occupancy traces </a:t>
            </a:r>
            <a:r>
              <a:rPr lang="en" altLang="zh-TW" dirty="0"/>
              <a:t>is like private-preserving data from aggregated environment measurements and synthetic data.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" altLang="zh-TW" dirty="0"/>
              <a:t>This paper propose a private mechanism to control the leak of information from sensing system.</a:t>
            </a:r>
            <a:endParaRPr lang="en-US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dirty="0"/>
          </a:p>
        </p:txBody>
      </p:sp>
      <p:sp>
        <p:nvSpPr>
          <p:cNvPr id="11" name="不規則四邊形 10">
            <a:extLst>
              <a:ext uri="{FF2B5EF4-FFF2-40B4-BE49-F238E27FC236}">
                <a16:creationId xmlns:a16="http://schemas.microsoft.com/office/drawing/2014/main" id="{1AB2CD2C-7E37-8B49-9104-F71B0C18309F}"/>
              </a:ext>
            </a:extLst>
          </p:cNvPr>
          <p:cNvSpPr/>
          <p:nvPr/>
        </p:nvSpPr>
        <p:spPr>
          <a:xfrm rot="10800000">
            <a:off x="5361909" y="-17742"/>
            <a:ext cx="1776827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B2AC4EA4-1F18-F14E-841B-D8E1FE8F6E0F}"/>
              </a:ext>
            </a:extLst>
          </p:cNvPr>
          <p:cNvSpPr txBox="1">
            <a:spLocks/>
          </p:cNvSpPr>
          <p:nvPr/>
        </p:nvSpPr>
        <p:spPr>
          <a:xfrm>
            <a:off x="5361911" y="82275"/>
            <a:ext cx="206558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200" b="1" baseline="-25000" dirty="0">
                <a:solidFill>
                  <a:schemeClr val="accent1">
                    <a:lumMod val="75000"/>
                  </a:schemeClr>
                </a:solidFill>
              </a:rPr>
              <a:t>reference</a:t>
            </a:r>
            <a:endParaRPr kumimoji="1" lang="zh-TW" altLang="en-US" sz="3200" b="1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040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5"/>
            <a:ext cx="3416968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2631428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82304622-513C-F54E-8D43-A812023442DD}"/>
              </a:ext>
            </a:extLst>
          </p:cNvPr>
          <p:cNvSpPr/>
          <p:nvPr/>
        </p:nvSpPr>
        <p:spPr>
          <a:xfrm>
            <a:off x="2884006" y="-7"/>
            <a:ext cx="2971361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6DC24CF-C63A-9847-9837-D04FE6E76FD4}"/>
              </a:ext>
            </a:extLst>
          </p:cNvPr>
          <p:cNvSpPr txBox="1">
            <a:spLocks/>
          </p:cNvSpPr>
          <p:nvPr/>
        </p:nvSpPr>
        <p:spPr>
          <a:xfrm>
            <a:off x="2884007" y="82275"/>
            <a:ext cx="2818356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: IoT devices</a:t>
            </a:r>
            <a:endParaRPr kumimoji="1" lang="zh-TW" altLang="en-US" sz="3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0650228" cy="52728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TW" dirty="0"/>
              <a:t>[31] Jun Han, Albert </a:t>
            </a:r>
            <a:r>
              <a:rPr lang="en-US" altLang="zh-TW" dirty="0" err="1"/>
              <a:t>Jin</a:t>
            </a:r>
            <a:r>
              <a:rPr lang="en-US" altLang="zh-TW" dirty="0"/>
              <a:t> Chung, and Patrick Tague. </a:t>
            </a:r>
            <a:r>
              <a:rPr lang="en-US" altLang="zh-TW" dirty="0" err="1"/>
              <a:t>Pitchin</a:t>
            </a:r>
            <a:r>
              <a:rPr lang="en-US" altLang="zh-TW" dirty="0"/>
              <a:t>: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Eavesdropping via intelligible speech reconstruction using non-acoustic sensor fusion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In 16th ACM/IEEE International Conference on Information Processing in Sensor Networks (IPSN), 2017.</a:t>
            </a:r>
            <a:br>
              <a:rPr lang="en-US" altLang="zh-TW" dirty="0"/>
            </a:br>
            <a:endParaRPr lang="en-US" altLang="zh-TW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dirty="0"/>
              <a:t>This paper propose and implement a new side-channel attack called </a:t>
            </a:r>
            <a:r>
              <a:rPr lang="en-US" altLang="zh-TW" dirty="0" err="1"/>
              <a:t>PitchIn</a:t>
            </a:r>
            <a:r>
              <a:rPr lang="en-US" altLang="zh-TW" dirty="0"/>
              <a:t>.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dirty="0"/>
              <a:t>Attacker invades the device with non-acoustic sensors that you didn’t notice before and reconstruct the signals to understanding speech.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TW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dirty="0"/>
          </a:p>
        </p:txBody>
      </p:sp>
      <p:sp>
        <p:nvSpPr>
          <p:cNvPr id="11" name="不規則四邊形 10">
            <a:extLst>
              <a:ext uri="{FF2B5EF4-FFF2-40B4-BE49-F238E27FC236}">
                <a16:creationId xmlns:a16="http://schemas.microsoft.com/office/drawing/2014/main" id="{1AB2CD2C-7E37-8B49-9104-F71B0C18309F}"/>
              </a:ext>
            </a:extLst>
          </p:cNvPr>
          <p:cNvSpPr/>
          <p:nvPr/>
        </p:nvSpPr>
        <p:spPr>
          <a:xfrm rot="10800000">
            <a:off x="5361909" y="-17742"/>
            <a:ext cx="1776827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B2AC4EA4-1F18-F14E-841B-D8E1FE8F6E0F}"/>
              </a:ext>
            </a:extLst>
          </p:cNvPr>
          <p:cNvSpPr txBox="1">
            <a:spLocks/>
          </p:cNvSpPr>
          <p:nvPr/>
        </p:nvSpPr>
        <p:spPr>
          <a:xfrm>
            <a:off x="5361911" y="82275"/>
            <a:ext cx="206558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200" b="1" baseline="-25000" dirty="0">
                <a:solidFill>
                  <a:schemeClr val="accent1">
                    <a:lumMod val="75000"/>
                  </a:schemeClr>
                </a:solidFill>
              </a:rPr>
              <a:t>reference</a:t>
            </a:r>
            <a:endParaRPr kumimoji="1" lang="zh-TW" altLang="en-US" sz="3200" b="1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33149EE-5462-E745-9906-16282F19F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998" y="100009"/>
            <a:ext cx="5124989" cy="3445291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579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不規則四邊形 3">
            <a:extLst>
              <a:ext uri="{FF2B5EF4-FFF2-40B4-BE49-F238E27FC236}">
                <a16:creationId xmlns:a16="http://schemas.microsoft.com/office/drawing/2014/main" id="{949DE4AF-AA6C-3242-95DF-E29442E92BB0}"/>
              </a:ext>
            </a:extLst>
          </p:cNvPr>
          <p:cNvSpPr/>
          <p:nvPr/>
        </p:nvSpPr>
        <p:spPr>
          <a:xfrm rot="10800000">
            <a:off x="0" y="-5"/>
            <a:ext cx="3416968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E27CF7-2F37-FC4B-9287-3CBFFD5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0" y="100009"/>
            <a:ext cx="2631428" cy="68103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kumimoji="1" lang="zh-TW" altLang="en-US" sz="3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98AF196-95AD-7243-8A49-864B8861AC5E}"/>
              </a:ext>
            </a:extLst>
          </p:cNvPr>
          <p:cNvCxnSpPr>
            <a:cxnSpLocks/>
          </p:cNvCxnSpPr>
          <p:nvPr/>
        </p:nvCxnSpPr>
        <p:spPr>
          <a:xfrm>
            <a:off x="1541772" y="6356350"/>
            <a:ext cx="10650228" cy="0"/>
          </a:xfrm>
          <a:prstGeom prst="line">
            <a:avLst/>
          </a:prstGeom>
          <a:ln w="63500">
            <a:solidFill>
              <a:schemeClr val="accent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EEF9CE-D773-4B44-B3FF-4809907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718A-E483-5542-B94A-3667E93C2873}" type="slidenum">
              <a:rPr kumimoji="1" lang="zh-TW" altLang="en-US" smtClean="0"/>
              <a:t>9</a:t>
            </a:fld>
            <a:endParaRPr kumimoji="1" lang="zh-TW" altLang="en-US"/>
          </a:p>
        </p:txBody>
      </p:sp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82304622-513C-F54E-8D43-A812023442DD}"/>
              </a:ext>
            </a:extLst>
          </p:cNvPr>
          <p:cNvSpPr/>
          <p:nvPr/>
        </p:nvSpPr>
        <p:spPr>
          <a:xfrm>
            <a:off x="2884006" y="-7"/>
            <a:ext cx="2971361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6DC24CF-C63A-9847-9837-D04FE6E76FD4}"/>
              </a:ext>
            </a:extLst>
          </p:cNvPr>
          <p:cNvSpPr txBox="1">
            <a:spLocks/>
          </p:cNvSpPr>
          <p:nvPr/>
        </p:nvSpPr>
        <p:spPr>
          <a:xfrm>
            <a:off x="2884007" y="82275"/>
            <a:ext cx="2818356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: IoT devices</a:t>
            </a:r>
            <a:endParaRPr kumimoji="1" lang="zh-TW" altLang="en-US" sz="3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426A1E9-800F-3042-8E6E-95EFF0FC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86" y="983455"/>
            <a:ext cx="10650228" cy="52728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TW" dirty="0"/>
              <a:t>[33]</a:t>
            </a:r>
            <a:r>
              <a:rPr lang="zh-TW" altLang="en-US" dirty="0"/>
              <a:t> </a:t>
            </a:r>
            <a:r>
              <a:rPr lang="en-US" altLang="zh-TW" dirty="0"/>
              <a:t>un Han, Abhishek Jain, Mark </a:t>
            </a:r>
            <a:r>
              <a:rPr lang="en-US" altLang="zh-TW" dirty="0" err="1"/>
              <a:t>Luk</a:t>
            </a:r>
            <a:r>
              <a:rPr lang="en-US" altLang="zh-TW" dirty="0"/>
              <a:t>, and Adrian </a:t>
            </a:r>
            <a:r>
              <a:rPr lang="en-US" altLang="zh-TW" dirty="0" err="1"/>
              <a:t>Perrig</a:t>
            </a:r>
            <a:r>
              <a:rPr lang="en-US" altLang="zh-TW" dirty="0"/>
              <a:t>.</a:t>
            </a:r>
            <a:br>
              <a:rPr lang="en-US" altLang="zh-TW" dirty="0"/>
            </a:br>
            <a:r>
              <a:rPr lang="en-US" altLang="zh-TW" dirty="0"/>
              <a:t>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Don’t sweat your privacy: Using humidity to detect human presence. </a:t>
            </a:r>
            <a:b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zh-TW" dirty="0"/>
              <a:t>In Proceedings of 5th International Workshop on Privacy in </a:t>
            </a:r>
            <a:r>
              <a:rPr lang="en-US" altLang="zh-TW" dirty="0" err="1"/>
              <a:t>UbiComp</a:t>
            </a:r>
            <a:r>
              <a:rPr lang="en-US" altLang="zh-TW" dirty="0"/>
              <a:t> (UbiPriv’07), September 2007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TW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zh-TW" dirty="0"/>
              <a:t>There are multiple on-board sensor chips of measuring humidity, temperature, and light in the environment. They might possible to leak the </a:t>
            </a:r>
            <a:r>
              <a:rPr lang="en-US" altLang="zh-TW" b="1" dirty="0"/>
              <a:t>private information</a:t>
            </a:r>
            <a:r>
              <a:rPr lang="en-US" altLang="zh-TW" dirty="0"/>
              <a:t> even looking like harmless. </a:t>
            </a:r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-US" altLang="zh-TW" dirty="0"/>
          </a:p>
          <a:p>
            <a:pPr lvl="1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</a:pPr>
            <a:endParaRPr lang="en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TW" dirty="0"/>
          </a:p>
          <a:p>
            <a:pPr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kumimoji="1" lang="en-US" altLang="zh-TW" dirty="0"/>
          </a:p>
        </p:txBody>
      </p:sp>
      <p:sp>
        <p:nvSpPr>
          <p:cNvPr id="11" name="不規則四邊形 10">
            <a:extLst>
              <a:ext uri="{FF2B5EF4-FFF2-40B4-BE49-F238E27FC236}">
                <a16:creationId xmlns:a16="http://schemas.microsoft.com/office/drawing/2014/main" id="{1AB2CD2C-7E37-8B49-9104-F71B0C18309F}"/>
              </a:ext>
            </a:extLst>
          </p:cNvPr>
          <p:cNvSpPr/>
          <p:nvPr/>
        </p:nvSpPr>
        <p:spPr>
          <a:xfrm rot="10800000">
            <a:off x="5361909" y="-17742"/>
            <a:ext cx="1776827" cy="681039"/>
          </a:xfrm>
          <a:prstGeom prst="trapezoid">
            <a:avLst>
              <a:gd name="adj" fmla="val 28484"/>
            </a:avLst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B2AC4EA4-1F18-F14E-841B-D8E1FE8F6E0F}"/>
              </a:ext>
            </a:extLst>
          </p:cNvPr>
          <p:cNvSpPr txBox="1">
            <a:spLocks/>
          </p:cNvSpPr>
          <p:nvPr/>
        </p:nvSpPr>
        <p:spPr>
          <a:xfrm>
            <a:off x="5361911" y="82275"/>
            <a:ext cx="206558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3200" b="1" baseline="-25000" dirty="0">
                <a:solidFill>
                  <a:schemeClr val="accent1">
                    <a:lumMod val="75000"/>
                  </a:schemeClr>
                </a:solidFill>
              </a:rPr>
              <a:t>reference</a:t>
            </a:r>
            <a:endParaRPr kumimoji="1" lang="zh-TW" altLang="en-US" sz="3200" b="1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482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ckdoors- Definition, Deniability and Detection" id="{347B62EB-25AA-3A42-8720-51F243C80211}" vid="{710EC7B7-0BF8-AD45-953F-662F984DE42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佈景主題</Template>
  <TotalTime>1501</TotalTime>
  <Words>3745</Words>
  <Application>Microsoft Office PowerPoint</Application>
  <PresentationFormat>寬螢幕</PresentationFormat>
  <Paragraphs>745</Paragraphs>
  <Slides>49</Slides>
  <Notes>49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8" baseType="lpstr">
      <vt:lpstr>等线</vt:lpstr>
      <vt:lpstr>新細明體</vt:lpstr>
      <vt:lpstr>Arial</vt:lpstr>
      <vt:lpstr>Calibri</vt:lpstr>
      <vt:lpstr>Calibri Light</vt:lpstr>
      <vt:lpstr>Kunstler Script</vt:lpstr>
      <vt:lpstr>Mistral</vt:lpstr>
      <vt:lpstr>Wingdings</vt:lpstr>
      <vt:lpstr>Office 佈景主題</vt:lpstr>
      <vt:lpstr>Do You Feel What I Hear?  Enabling Autonomous IoT Device Pairing using Different Sensor Types </vt:lpstr>
      <vt:lpstr>Abstract</vt:lpstr>
      <vt:lpstr>PowerPoint 簡報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Background and  Relevant related work</vt:lpstr>
      <vt:lpstr>Background</vt:lpstr>
      <vt:lpstr>Appendix A – Sensors in Smart Home IoT Devices</vt:lpstr>
      <vt:lpstr>Background</vt:lpstr>
      <vt:lpstr>Related work</vt:lpstr>
      <vt:lpstr>Models and Assumptions</vt:lpstr>
      <vt:lpstr>A. Threat Model</vt:lpstr>
      <vt:lpstr>A. Threat Model</vt:lpstr>
      <vt:lpstr>A. Threat Model</vt:lpstr>
      <vt:lpstr>A. Threat Model</vt:lpstr>
      <vt:lpstr>B. Assumptions and Constraints</vt:lpstr>
      <vt:lpstr>B. Assumptions and Constraints</vt:lpstr>
      <vt:lpstr>Entropy extraction and Fingerprinting</vt:lpstr>
      <vt:lpstr>A. Entropy Extraction</vt:lpstr>
      <vt:lpstr>A. Entropy Extraction</vt:lpstr>
      <vt:lpstr>B. Context Fingerprinting</vt:lpstr>
      <vt:lpstr>B. Context Fingerprinting</vt:lpstr>
      <vt:lpstr>B. Context Fingerprinting</vt:lpstr>
      <vt:lpstr>B. Context Fingerprinting</vt:lpstr>
      <vt:lpstr>B. Context Fingerprinting</vt:lpstr>
      <vt:lpstr>Appendix C – Security Analysis</vt:lpstr>
      <vt:lpstr>Appendix C – Security Analysis</vt:lpstr>
      <vt:lpstr>Appendix B – Perceptio Protocol Details</vt:lpstr>
      <vt:lpstr>Appendix B – Perceptio Protocol Details</vt:lpstr>
      <vt:lpstr>B. Context Fingerprinting</vt:lpstr>
      <vt:lpstr>Appendix B – Perceptio Protocol Details</vt:lpstr>
      <vt:lpstr>Appendix B – Perceptio Protocol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Feel What I Hear?  Enabling Autonomous IoT Device Pairing using Different Sensor Types </dc:title>
  <dc:creator>B034020030</dc:creator>
  <cp:lastModifiedBy>Leo Chen</cp:lastModifiedBy>
  <cp:revision>70</cp:revision>
  <dcterms:created xsi:type="dcterms:W3CDTF">2019-01-03T06:32:10Z</dcterms:created>
  <dcterms:modified xsi:type="dcterms:W3CDTF">2019-01-04T10:03:30Z</dcterms:modified>
</cp:coreProperties>
</file>